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59" r:id="rId3"/>
    <p:sldId id="275" r:id="rId4"/>
    <p:sldId id="274" r:id="rId5"/>
    <p:sldId id="272" r:id="rId6"/>
    <p:sldId id="261" r:id="rId7"/>
    <p:sldId id="262" r:id="rId8"/>
    <p:sldId id="265" r:id="rId9"/>
    <p:sldId id="276" r:id="rId10"/>
    <p:sldId id="281" r:id="rId11"/>
    <p:sldId id="277" r:id="rId12"/>
    <p:sldId id="282" r:id="rId13"/>
    <p:sldId id="268" r:id="rId14"/>
    <p:sldId id="270" r:id="rId15"/>
    <p:sldId id="283" r:id="rId16"/>
    <p:sldId id="263" r:id="rId17"/>
    <p:sldId id="278" r:id="rId18"/>
    <p:sldId id="280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581" autoAdjust="0"/>
  </p:normalViewPr>
  <p:slideViewPr>
    <p:cSldViewPr snapToGrid="0">
      <p:cViewPr varScale="1">
        <p:scale>
          <a:sx n="83" d="100"/>
          <a:sy n="83" d="100"/>
        </p:scale>
        <p:origin x="816" y="90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72620F-E02D-4F09-8399-4B523519F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271E6-B7C0-4137-B6B9-C6E5DD570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45FAE-3249-4FCC-82FB-C26DB79A2F7E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4F3837-3420-4F69-930F-ECB1A4C3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751B4-25C2-460B-85C5-F2D8EA9359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64A3C-CD45-412C-80DC-C7CD29A40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43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9E7AB-495B-49DA-96CF-F0EC867CB110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F780D-B4B7-4224-8C1A-63C62E18E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81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분석 </a:t>
            </a:r>
            <a:r>
              <a:rPr lang="en-US" altLang="ko-KR" dirty="0"/>
              <a:t>( </a:t>
            </a:r>
            <a:r>
              <a:rPr lang="ko-KR" altLang="en-US" dirty="0" err="1"/>
              <a:t>플렛폼</a:t>
            </a:r>
            <a:r>
              <a:rPr lang="ko-KR" altLang="en-US" dirty="0"/>
              <a:t> 분석 </a:t>
            </a:r>
            <a:r>
              <a:rPr lang="en-US" altLang="ko-KR" dirty="0"/>
              <a:t>+ </a:t>
            </a:r>
            <a:r>
              <a:rPr lang="ko-KR" altLang="en-US" dirty="0"/>
              <a:t>장르 분석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간략 소개 </a:t>
            </a:r>
            <a:r>
              <a:rPr lang="en-US" altLang="ko-KR" dirty="0"/>
              <a:t>( </a:t>
            </a:r>
            <a:r>
              <a:rPr lang="ko-KR" altLang="en-US" dirty="0"/>
              <a:t>기획하고 있는 게임의 간략한 소개 </a:t>
            </a:r>
            <a:r>
              <a:rPr lang="en-US" altLang="ko-KR" dirty="0"/>
              <a:t>+ </a:t>
            </a:r>
            <a:r>
              <a:rPr lang="ko-KR" altLang="en-US" dirty="0"/>
              <a:t>위와 같은 스토리를 필요로 하는 이유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78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9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26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52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0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91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7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20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9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4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브롤스타즈와</a:t>
            </a:r>
            <a:r>
              <a:rPr lang="ko-KR" altLang="en-US" dirty="0"/>
              <a:t> 궁수의 전설은 플레이에 영향을 주는 스토리가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유저의 플레이에만 집중한 게임이라는 점에서 당연하다</a:t>
            </a:r>
            <a:endParaRPr lang="en-US" altLang="ko-KR" dirty="0"/>
          </a:p>
          <a:p>
            <a:r>
              <a:rPr lang="ko-KR" altLang="en-US" dirty="0"/>
              <a:t>다만 궁수의 전설과 달리 </a:t>
            </a:r>
            <a:r>
              <a:rPr lang="ko-KR" altLang="en-US" dirty="0" err="1"/>
              <a:t>브롤스타즈만의</a:t>
            </a:r>
            <a:r>
              <a:rPr lang="ko-KR" altLang="en-US" dirty="0"/>
              <a:t> 차이점이라면 </a:t>
            </a:r>
            <a:endParaRPr lang="en-US" altLang="ko-KR" dirty="0"/>
          </a:p>
          <a:p>
            <a:r>
              <a:rPr lang="ko-KR" altLang="en-US" dirty="0" err="1"/>
              <a:t>케릭터마다</a:t>
            </a:r>
            <a:r>
              <a:rPr lang="ko-KR" altLang="en-US" dirty="0"/>
              <a:t> 이야기가 따로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주제는 없지만 캐릭터마다 가느다란 이야기를 가지고 </a:t>
            </a:r>
            <a:endParaRPr lang="en-US" altLang="ko-KR" dirty="0"/>
          </a:p>
          <a:p>
            <a:r>
              <a:rPr lang="ko-KR" altLang="en-US" dirty="0"/>
              <a:t>플레이어가 상상을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덕분에 </a:t>
            </a:r>
            <a:r>
              <a:rPr lang="ko-KR" altLang="en-US" dirty="0" err="1"/>
              <a:t>브롤스타즈의</a:t>
            </a:r>
            <a:r>
              <a:rPr lang="ko-KR" altLang="en-US" dirty="0"/>
              <a:t> 경우 해외 사이트에서 스토리를 창작하는 컨텐츠로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0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다른 장르에 비해 스토리의 비중이 큰 </a:t>
            </a:r>
            <a:r>
              <a:rPr lang="en-US" altLang="ko-KR" dirty="0"/>
              <a:t>RPG </a:t>
            </a:r>
            <a:r>
              <a:rPr lang="ko-KR" altLang="en-US" dirty="0"/>
              <a:t>장르의 특성상 유저에게 스토리를 전달하려는 다양한 시도가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업적 </a:t>
            </a:r>
            <a:r>
              <a:rPr lang="ko-KR" altLang="en-US" dirty="0" err="1"/>
              <a:t>달성시</a:t>
            </a:r>
            <a:r>
              <a:rPr lang="ko-KR" altLang="en-US" dirty="0"/>
              <a:t> 다은 이야기로 넘어가는 간략한 스토리를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 도입 전 상황을 이미지와 텍스트로 전달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리소스를 다운 받는 과정에서 유저에게 영상으로 게임의 간략한 스토리를 전달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사용한다면 만화 </a:t>
            </a:r>
            <a:r>
              <a:rPr lang="ko-KR" altLang="en-US" dirty="0" err="1"/>
              <a:t>컷신을</a:t>
            </a:r>
            <a:r>
              <a:rPr lang="ko-KR" altLang="en-US" dirty="0"/>
              <a:t> 통해 전체적인 스토리를 유저에게 설명</a:t>
            </a:r>
            <a:r>
              <a:rPr lang="en-US" altLang="ko-KR" dirty="0"/>
              <a:t>, </a:t>
            </a:r>
            <a:r>
              <a:rPr lang="ko-KR" altLang="en-US" dirty="0"/>
              <a:t>플레이 매뉴얼을 만들어 유저가 필요하면 찾아서 </a:t>
            </a:r>
            <a:r>
              <a:rPr lang="ko-KR" altLang="en-US" dirty="0" err="1"/>
              <a:t>볼수</a:t>
            </a:r>
            <a:r>
              <a:rPr lang="ko-KR" altLang="en-US" dirty="0"/>
              <a:t> 있도록 만든다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플레이 중에 화면 중앙에 투명하게 텍스트를 출력시켜 스토리를 설명하는 방식도 활용할 수 있을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웹툰 </a:t>
            </a:r>
            <a:r>
              <a:rPr lang="en-US" altLang="ko-KR" dirty="0"/>
              <a:t>NPC</a:t>
            </a:r>
            <a:r>
              <a:rPr lang="ko-KR" altLang="en-US" dirty="0"/>
              <a:t>와 유사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인기 게임 속 보스에게 여동생을 납치당한 오빠의 컨셉의 </a:t>
            </a:r>
            <a:r>
              <a:rPr lang="en-US" altLang="ko-KR" dirty="0"/>
              <a:t>NPC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 </a:t>
            </a:r>
            <a:r>
              <a:rPr lang="en-US" altLang="ko-KR" dirty="0"/>
              <a:t>NPC</a:t>
            </a:r>
            <a:r>
              <a:rPr lang="ko-KR" altLang="en-US" dirty="0"/>
              <a:t>의 인기가 떨어지자 이것을 이상하게 생각한 </a:t>
            </a:r>
            <a:r>
              <a:rPr lang="en-US" altLang="ko-KR" dirty="0"/>
              <a:t>NPC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에초에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이상하게 생각한다는 것 자체가 이상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자신이 스스로 보스를 잡으러 떠나기로 마음먹음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자신과 같이 이성을 </a:t>
            </a:r>
            <a:r>
              <a:rPr lang="ko-KR" altLang="en-US" dirty="0" err="1"/>
              <a:t>가지게된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들을 모아 여동생을 구하는 여정에 오른다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8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6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7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73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0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68769B3-7CB2-4449-B8D3-B1860A2AD2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2987" y="2785203"/>
            <a:ext cx="8717066" cy="795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4746992-2CF5-4C85-879E-8D904D667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7539" y="3604037"/>
            <a:ext cx="7827962" cy="612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28BC903-CB16-4B0A-AFA6-3419FDC8E8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70707" y="6665721"/>
            <a:ext cx="521293" cy="192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884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95CDB45-1B4C-4A92-8681-D9D93CEE6F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974850"/>
            <a:ext cx="7912678" cy="657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993B2C9-1E05-46FB-9898-DD68D120E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DD74928C-DAF1-4F87-BC7B-55C44F8A01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id="{1AD0B154-D439-441C-9463-B6CF13F6D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D9AAA41-EC31-42F3-B63A-10FC2A7E7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0C05C40-E128-4F36-B8F9-61F3A2AB2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19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4AEE-7E8E-4B24-BB33-8F200EE8F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2072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40430D-93C7-4163-93A8-17CC2E650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2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9F8D5-FCDF-49AF-A972-0566C90C7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기획중인 스토리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D89EAB-C27D-47FF-BD29-EEE71BE5AB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ABCC5-1EDD-409C-BAB1-9B1BFE216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스토리텔링 방식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DC6FFB-86E4-4AC8-B84D-9F4CD4BB9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0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A905D-5952-4E54-9CDB-EBABFE561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다음 방식의 장단점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ED8798-8520-4B33-85A0-70F38AB6D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4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10192B-399E-4C42-B0B1-56DB9FDCDCCF}"/>
              </a:ext>
            </a:extLst>
          </p:cNvPr>
          <p:cNvGrpSpPr/>
          <p:nvPr userDrawn="1"/>
        </p:nvGrpSpPr>
        <p:grpSpPr>
          <a:xfrm rot="10800000">
            <a:off x="0" y="-10"/>
            <a:ext cx="1548715" cy="6858010"/>
            <a:chOff x="10643286" y="-10"/>
            <a:chExt cx="1548715" cy="6858010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666AAC3-49CC-4D1E-AF39-E3EC5FDB7D1F}"/>
                </a:ext>
              </a:extLst>
            </p:cNvPr>
            <p:cNvSpPr/>
            <p:nvPr userDrawn="1"/>
          </p:nvSpPr>
          <p:spPr>
            <a:xfrm>
              <a:off x="10643287" y="535458"/>
              <a:ext cx="1548714" cy="6322541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F2020E9-0A25-4EBD-B971-FA88453C60D5}"/>
                </a:ext>
              </a:extLst>
            </p:cNvPr>
            <p:cNvSpPr/>
            <p:nvPr userDrawn="1"/>
          </p:nvSpPr>
          <p:spPr>
            <a:xfrm rot="10800000">
              <a:off x="10643286" y="-5"/>
              <a:ext cx="1548711" cy="5725301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EBFD507D-AA64-47E9-BECC-FD89370F92A7}"/>
                </a:ext>
              </a:extLst>
            </p:cNvPr>
            <p:cNvSpPr/>
            <p:nvPr userDrawn="1"/>
          </p:nvSpPr>
          <p:spPr>
            <a:xfrm rot="10800000">
              <a:off x="11124161" y="-2"/>
              <a:ext cx="1067833" cy="6857999"/>
            </a:xfrm>
            <a:prstGeom prst="triangle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710F8E62-CD0F-40D9-92A1-11940EDAC632}"/>
                </a:ext>
              </a:extLst>
            </p:cNvPr>
            <p:cNvSpPr/>
            <p:nvPr userDrawn="1"/>
          </p:nvSpPr>
          <p:spPr>
            <a:xfrm>
              <a:off x="11124161" y="-4"/>
              <a:ext cx="1067834" cy="6858004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15EFEBA8-DA36-40A5-AAF1-645038EB103F}"/>
                </a:ext>
              </a:extLst>
            </p:cNvPr>
            <p:cNvSpPr/>
            <p:nvPr userDrawn="1"/>
          </p:nvSpPr>
          <p:spPr>
            <a:xfrm>
              <a:off x="11656541" y="-1"/>
              <a:ext cx="535454" cy="6857999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1C5FB553-E81F-4B15-8F9C-0E9DD06FD107}"/>
                </a:ext>
              </a:extLst>
            </p:cNvPr>
            <p:cNvSpPr/>
            <p:nvPr userDrawn="1"/>
          </p:nvSpPr>
          <p:spPr>
            <a:xfrm rot="10800000">
              <a:off x="11343503" y="-10"/>
              <a:ext cx="848492" cy="2866777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439A0571-539D-4EAF-A201-6B08D2C07CE6}"/>
                </a:ext>
              </a:extLst>
            </p:cNvPr>
            <p:cNvSpPr/>
            <p:nvPr userDrawn="1"/>
          </p:nvSpPr>
          <p:spPr>
            <a:xfrm>
              <a:off x="11343503" y="3402226"/>
              <a:ext cx="848492" cy="3455771"/>
            </a:xfrm>
            <a:prstGeom prst="triangle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0AD58CF2-9650-4EDB-8BBB-7448D5DFB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4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647057E-7822-401D-8070-9A1077307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 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9233B6-8DDA-4E93-958B-67141264E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7539" y="3604037"/>
            <a:ext cx="7827962" cy="612775"/>
          </a:xfrm>
        </p:spPr>
        <p:txBody>
          <a:bodyPr/>
          <a:lstStyle/>
          <a:p>
            <a:r>
              <a:rPr lang="ko-KR" altLang="en-US" dirty="0"/>
              <a:t>정재호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EC971B-4EAD-4370-A373-E18ADA69A9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109787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86D52F-1E24-43DC-B784-A5538D7E1CD1}"/>
              </a:ext>
            </a:extLst>
          </p:cNvPr>
          <p:cNvGrpSpPr/>
          <p:nvPr/>
        </p:nvGrpSpPr>
        <p:grpSpPr>
          <a:xfrm>
            <a:off x="1307563" y="1841166"/>
            <a:ext cx="9576873" cy="2108128"/>
            <a:chOff x="1286102" y="2097037"/>
            <a:chExt cx="9576873" cy="2108128"/>
          </a:xfrm>
        </p:grpSpPr>
        <p:pic>
          <p:nvPicPr>
            <p:cNvPr id="20" name="Picture 2" descr="2D 중세 배경에 대한 이미지 검색결과">
              <a:extLst>
                <a:ext uri="{FF2B5EF4-FFF2-40B4-BE49-F238E27FC236}">
                  <a16:creationId xmlns:a16="http://schemas.microsoft.com/office/drawing/2014/main" id="{821FF0FA-F486-4BAE-A101-FE1F7ADA2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102" y="2097037"/>
              <a:ext cx="3684725" cy="2070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46DEDE0-9F52-4266-9A20-7D6DF1DAE68B}"/>
                </a:ext>
              </a:extLst>
            </p:cNvPr>
            <p:cNvSpPr/>
            <p:nvPr/>
          </p:nvSpPr>
          <p:spPr>
            <a:xfrm>
              <a:off x="5356651" y="2547689"/>
              <a:ext cx="1504709" cy="116904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배경연출변화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122922F-D8C7-4963-9E3F-481BD77654D1}"/>
                </a:ext>
              </a:extLst>
            </p:cNvPr>
            <p:cNvGrpSpPr/>
            <p:nvPr/>
          </p:nvGrpSpPr>
          <p:grpSpPr>
            <a:xfrm>
              <a:off x="7178250" y="2133530"/>
              <a:ext cx="3684725" cy="2071635"/>
              <a:chOff x="6791098" y="2097037"/>
              <a:chExt cx="3684725" cy="2071635"/>
            </a:xfrm>
          </p:grpSpPr>
          <p:pic>
            <p:nvPicPr>
              <p:cNvPr id="3074" name="Picture 2" descr="관련 이미지">
                <a:extLst>
                  <a:ext uri="{FF2B5EF4-FFF2-40B4-BE49-F238E27FC236}">
                    <a16:creationId xmlns:a16="http://schemas.microsoft.com/office/drawing/2014/main" id="{53162374-3ED3-49E2-B44C-DD3D8AC1F5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1098" y="2097038"/>
                <a:ext cx="3684725" cy="2071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F17DB4A-5D20-4A57-BEBC-1BEC6481B469}"/>
                  </a:ext>
                </a:extLst>
              </p:cNvPr>
              <p:cNvSpPr/>
              <p:nvPr/>
            </p:nvSpPr>
            <p:spPr>
              <a:xfrm>
                <a:off x="6791098" y="2097037"/>
                <a:ext cx="3684725" cy="2070347"/>
              </a:xfrm>
              <a:prstGeom prst="rect">
                <a:avLst/>
              </a:prstGeom>
              <a:solidFill>
                <a:schemeClr val="tx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F4F706-6545-44D7-BA7D-BF114CAEB1D3}"/>
              </a:ext>
            </a:extLst>
          </p:cNvPr>
          <p:cNvGrpSpPr/>
          <p:nvPr/>
        </p:nvGrpSpPr>
        <p:grpSpPr>
          <a:xfrm>
            <a:off x="955878" y="4203877"/>
            <a:ext cx="4252490" cy="2103028"/>
            <a:chOff x="924152" y="4350800"/>
            <a:chExt cx="4252490" cy="2103028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AC3D0656-8BC2-4336-8CED-1E1751694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7" r="12507" b="60370"/>
            <a:stretch/>
          </p:blipFill>
          <p:spPr>
            <a:xfrm>
              <a:off x="924152" y="4383481"/>
              <a:ext cx="2473406" cy="2070347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213E27CA-8A8D-4A45-AA0E-4B127B5FD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1" t="46389" r="13480"/>
            <a:stretch/>
          </p:blipFill>
          <p:spPr>
            <a:xfrm>
              <a:off x="3397558" y="4350800"/>
              <a:ext cx="1779084" cy="207034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C449E4-F4D9-40C9-998A-0EC54CC63EE5}"/>
              </a:ext>
            </a:extLst>
          </p:cNvPr>
          <p:cNvGrpSpPr/>
          <p:nvPr/>
        </p:nvGrpSpPr>
        <p:grpSpPr>
          <a:xfrm>
            <a:off x="7296998" y="4272592"/>
            <a:ext cx="3973869" cy="2280928"/>
            <a:chOff x="7629239" y="4231971"/>
            <a:chExt cx="3973869" cy="2280928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8558226A-2882-4113-8962-52DD6343F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r="10196" b="55278"/>
            <a:stretch/>
          </p:blipFill>
          <p:spPr>
            <a:xfrm>
              <a:off x="7629239" y="4231971"/>
              <a:ext cx="2171260" cy="2280928"/>
            </a:xfrm>
            <a:prstGeom prst="rect">
              <a:avLst/>
            </a:prstGeom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3B0362FE-F446-4095-9E9D-2F34E23E2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t="48958" r="10196" b="1944"/>
            <a:stretch/>
          </p:blipFill>
          <p:spPr>
            <a:xfrm>
              <a:off x="9824024" y="4281223"/>
              <a:ext cx="1779084" cy="205177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346C11-40FC-4F0F-AF00-DCC4D5AEE382}"/>
              </a:ext>
            </a:extLst>
          </p:cNvPr>
          <p:cNvSpPr txBox="1"/>
          <p:nvPr/>
        </p:nvSpPr>
        <p:spPr>
          <a:xfrm>
            <a:off x="9415731" y="6366926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장비 착용 튜토리얼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8F6F91-5890-4D41-AD28-6D951F8D8FCF}"/>
              </a:ext>
            </a:extLst>
          </p:cNvPr>
          <p:cNvSpPr txBox="1"/>
          <p:nvPr/>
        </p:nvSpPr>
        <p:spPr>
          <a:xfrm>
            <a:off x="9415731" y="3956368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배경 변화 예시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57A955-1C7D-472B-8A4F-433A78379B1D}"/>
              </a:ext>
            </a:extLst>
          </p:cNvPr>
          <p:cNvSpPr/>
          <p:nvPr/>
        </p:nvSpPr>
        <p:spPr>
          <a:xfrm>
            <a:off x="928048" y="4160503"/>
            <a:ext cx="4361582" cy="2287440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5ED31B-84A2-405B-9AFD-D3730C0EE933}"/>
              </a:ext>
            </a:extLst>
          </p:cNvPr>
          <p:cNvSpPr/>
          <p:nvPr/>
        </p:nvSpPr>
        <p:spPr>
          <a:xfrm>
            <a:off x="7296998" y="4236558"/>
            <a:ext cx="4021818" cy="2376589"/>
          </a:xfrm>
          <a:prstGeom prst="rect">
            <a:avLst/>
          </a:prstGeom>
          <a:noFill/>
          <a:ln w="857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489FFB-6B50-46FB-B30C-64C8F6621A8F}"/>
              </a:ext>
            </a:extLst>
          </p:cNvPr>
          <p:cNvSpPr txBox="1"/>
          <p:nvPr/>
        </p:nvSpPr>
        <p:spPr>
          <a:xfrm>
            <a:off x="3452809" y="619042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전투 튜토리얼</a:t>
            </a:r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FB0D654A-9488-46A4-B359-237F4FBAC0DF}"/>
              </a:ext>
            </a:extLst>
          </p:cNvPr>
          <p:cNvSpPr/>
          <p:nvPr/>
        </p:nvSpPr>
        <p:spPr>
          <a:xfrm>
            <a:off x="5313155" y="4710896"/>
            <a:ext cx="1935894" cy="1112054"/>
          </a:xfrm>
          <a:prstGeom prst="leftRightArrow">
            <a:avLst>
              <a:gd name="adj1" fmla="val 58327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튜토리얼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만화 연출</a:t>
            </a:r>
          </a:p>
        </p:txBody>
      </p:sp>
    </p:spTree>
    <p:extLst>
      <p:ext uri="{BB962C8B-B14F-4D97-AF65-F5344CB8AC3E}">
        <p14:creationId xmlns:p14="http://schemas.microsoft.com/office/powerpoint/2010/main" val="145747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519006"/>
              </p:ext>
            </p:extLst>
          </p:nvPr>
        </p:nvGraphicFramePr>
        <p:xfrm>
          <a:off x="396845" y="2097037"/>
          <a:ext cx="11398310" cy="3992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997">
                  <a:extLst>
                    <a:ext uri="{9D8B030D-6E8A-4147-A177-3AD203B41FA5}">
                      <a16:colId xmlns:a16="http://schemas.microsoft.com/office/drawing/2014/main" val="3609078975"/>
                    </a:ext>
                  </a:extLst>
                </a:gridCol>
                <a:gridCol w="525071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4764594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467170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던전 진행 중 업적 또는 미션을 클리어 하는 등 조건을 만족할 때 화면에 해당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조건이 충족 되었음을 알리는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출력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 게임의 경우 대부분의 유저는 게임 플레이 중에 스토리 연출을 귀찮아 함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여기는 유저를 위해 스토리에 집중할 수 있는 요소를 남겨둠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499112"/>
                  </a:ext>
                </a:extLst>
              </a:tr>
              <a:tr h="467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시작마을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 대기화면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클리어한 업적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미션에 대한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스토리를 몰아서 감상할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283083"/>
                  </a:ext>
                </a:extLst>
              </a:tr>
              <a:tr h="467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첫 웨이브 클리어 시 플레이를 잠시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해당 웨이브와 관련된 매인 스토리의 만화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(skip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성취감과 다음 웨이브를 준비할 수 있는 시간으로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163"/>
                  </a:ext>
                </a:extLst>
              </a:tr>
              <a:tr h="458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스토리를 감상하는 것을 통해 소량의 재화를 획득 </a:t>
                      </a:r>
                      <a:r>
                        <a:rPr lang="ko-KR" altLang="en-US" sz="1400" dirty="0"/>
                        <a:t>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유저로 하여금 스토리를 감상해야 하는 이유를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대부분의 현금 투자 없이도 게임을 플레이할 수 있다고 유저가 느끼도록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92061"/>
                  </a:ext>
                </a:extLst>
              </a:tr>
              <a:tr h="458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일부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에 관련된 스토리 던전을 만들어 클리어 시 재화를 획득하도록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3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01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385DD0-70AD-43AC-8234-822D09E7CCBF}"/>
              </a:ext>
            </a:extLst>
          </p:cNvPr>
          <p:cNvGrpSpPr/>
          <p:nvPr/>
        </p:nvGrpSpPr>
        <p:grpSpPr>
          <a:xfrm>
            <a:off x="969750" y="2148509"/>
            <a:ext cx="5128731" cy="3047583"/>
            <a:chOff x="3509940" y="1873614"/>
            <a:chExt cx="4573032" cy="261826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BA0ECB9-4BBD-481F-BD15-830CC1F46765}"/>
                </a:ext>
              </a:extLst>
            </p:cNvPr>
            <p:cNvGrpSpPr/>
            <p:nvPr/>
          </p:nvGrpSpPr>
          <p:grpSpPr>
            <a:xfrm>
              <a:off x="3509940" y="1873614"/>
              <a:ext cx="4573032" cy="2618268"/>
              <a:chOff x="3532334" y="1933637"/>
              <a:chExt cx="4573032" cy="261826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CE6DB70-ACB9-4D66-993D-4E855CA630ED}"/>
                  </a:ext>
                </a:extLst>
              </p:cNvPr>
              <p:cNvGrpSpPr/>
              <p:nvPr/>
            </p:nvGrpSpPr>
            <p:grpSpPr>
              <a:xfrm>
                <a:off x="3532334" y="1933637"/>
                <a:ext cx="1681744" cy="2522616"/>
                <a:chOff x="766841" y="1898912"/>
                <a:chExt cx="2959316" cy="443897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C151D1-2A42-4270-890E-8B71A9047408}"/>
                    </a:ext>
                  </a:extLst>
                </p:cNvPr>
                <p:cNvGrpSpPr/>
                <p:nvPr/>
              </p:nvGrpSpPr>
              <p:grpSpPr>
                <a:xfrm>
                  <a:off x="766841" y="1898912"/>
                  <a:ext cx="2959316" cy="4438973"/>
                  <a:chOff x="1051735" y="1778795"/>
                  <a:chExt cx="2834217" cy="4251325"/>
                </a:xfrm>
              </p:grpSpPr>
              <p:pic>
                <p:nvPicPr>
                  <p:cNvPr id="29" name="Picture 2" descr="템플런에 대한 이미지 검색결과">
                    <a:extLst>
                      <a:ext uri="{FF2B5EF4-FFF2-40B4-BE49-F238E27FC236}">
                        <a16:creationId xmlns:a16="http://schemas.microsoft.com/office/drawing/2014/main" id="{15EFD9AF-D87D-4D69-86FB-907D69653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1735" y="1778795"/>
                    <a:ext cx="2834217" cy="4251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4" descr="관련 이미지">
                    <a:extLst>
                      <a:ext uri="{FF2B5EF4-FFF2-40B4-BE49-F238E27FC236}">
                        <a16:creationId xmlns:a16="http://schemas.microsoft.com/office/drawing/2014/main" id="{28E63D60-3082-449C-AFA1-C0E14BDB8A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714015">
                    <a:off x="2181313" y="3292861"/>
                    <a:ext cx="575059" cy="12231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6" descr="전사 뒷모습에 대한 이미지 검색결과">
                    <a:extLst>
                      <a:ext uri="{FF2B5EF4-FFF2-40B4-BE49-F238E27FC236}">
                        <a16:creationId xmlns:a16="http://schemas.microsoft.com/office/drawing/2014/main" id="{56247F62-4BB5-4E69-891F-F07146715C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6067" b="90000" l="9286" r="90000">
                                <a14:foregroundMark x1="51964" y1="16742" x2="54286" y2="18090"/>
                                <a14:foregroundMark x1="53036" y1="15281" x2="44286" y2="14607"/>
                                <a14:foregroundMark x1="44286" y1="14607" x2="44286" y2="14607"/>
                                <a14:foregroundMark x1="45357" y1="12472" x2="46429" y2="14607"/>
                                <a14:foregroundMark x1="9286" y1="54944" x2="38036" y2="21910"/>
                                <a14:foregroundMark x1="38036" y1="21910" x2="79464" y2="48315"/>
                                <a14:foregroundMark x1="79464" y1="48315" x2="46786" y2="19775"/>
                                <a14:foregroundMark x1="46786" y1="19775" x2="14643" y2="48315"/>
                                <a14:foregroundMark x1="14643" y1="48315" x2="13929" y2="47978"/>
                                <a14:foregroundMark x1="48036" y1="8989" x2="49821" y2="6067"/>
                              </a14:backgroundRemoval>
                            </a14:imgEffect>
                            <a14:imgEffect>
                              <a14:artisticMarker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40217" y="3940156"/>
                    <a:ext cx="857250" cy="13630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E6E9D17-A743-4981-8ACC-479F54C1F3F6}"/>
                    </a:ext>
                  </a:extLst>
                </p:cNvPr>
                <p:cNvSpPr txBox="1"/>
                <p:nvPr/>
              </p:nvSpPr>
              <p:spPr>
                <a:xfrm>
                  <a:off x="1434045" y="3339018"/>
                  <a:ext cx="1910051" cy="704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FF0000"/>
                      </a:solidFill>
                    </a:rPr>
                    <a:t>CLEAR</a:t>
                  </a:r>
                  <a:endParaRPr lang="ko-KR" altLang="en-US" sz="9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86B017D-1E87-4423-9127-DF01EF08F295}"/>
                  </a:ext>
                </a:extLst>
              </p:cNvPr>
              <p:cNvSpPr/>
              <p:nvPr/>
            </p:nvSpPr>
            <p:spPr>
              <a:xfrm>
                <a:off x="5369613" y="2674589"/>
                <a:ext cx="1074333" cy="793249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스토리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3650F1E6-90E7-48EC-A16D-119634BB9FAB}"/>
                  </a:ext>
                </a:extLst>
              </p:cNvPr>
              <p:cNvGrpSpPr/>
              <p:nvPr/>
            </p:nvGrpSpPr>
            <p:grpSpPr>
              <a:xfrm>
                <a:off x="6520265" y="1933637"/>
                <a:ext cx="1585101" cy="2618268"/>
                <a:chOff x="8161785" y="1933637"/>
                <a:chExt cx="1527193" cy="2522616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4271785D-8559-45B2-819D-38ABBA2392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34" r="20127"/>
                <a:stretch/>
              </p:blipFill>
              <p:spPr bwMode="auto">
                <a:xfrm>
                  <a:off x="8161785" y="1933637"/>
                  <a:ext cx="1527193" cy="25226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BF4EF99A-AEA6-4514-8AF3-89EECF48A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8403"/>
                <a:stretch/>
              </p:blipFill>
              <p:spPr>
                <a:xfrm>
                  <a:off x="8355485" y="2396091"/>
                  <a:ext cx="1139791" cy="1628818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순서도: 수행의 시작/종료 39">
              <a:extLst>
                <a:ext uri="{FF2B5EF4-FFF2-40B4-BE49-F238E27FC236}">
                  <a16:creationId xmlns:a16="http://schemas.microsoft.com/office/drawing/2014/main" id="{64F12B3F-13CE-4779-AB73-4EB266B8A0E2}"/>
                </a:ext>
              </a:extLst>
            </p:cNvPr>
            <p:cNvSpPr/>
            <p:nvPr/>
          </p:nvSpPr>
          <p:spPr>
            <a:xfrm>
              <a:off x="7395739" y="2347752"/>
              <a:ext cx="533114" cy="159521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SKIP</a:t>
              </a:r>
              <a:endParaRPr lang="ko-KR" altLang="en-US" sz="9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2BB9656-4622-4D26-A451-596AB810D58B}"/>
              </a:ext>
            </a:extLst>
          </p:cNvPr>
          <p:cNvGrpSpPr/>
          <p:nvPr/>
        </p:nvGrpSpPr>
        <p:grpSpPr>
          <a:xfrm>
            <a:off x="6913743" y="1837049"/>
            <a:ext cx="4242823" cy="4479579"/>
            <a:chOff x="6096000" y="1894796"/>
            <a:chExt cx="4242823" cy="447957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DD0AEEF-9919-41A9-BE8C-86DF5A22CBF1}"/>
                </a:ext>
              </a:extLst>
            </p:cNvPr>
            <p:cNvGrpSpPr/>
            <p:nvPr/>
          </p:nvGrpSpPr>
          <p:grpSpPr>
            <a:xfrm>
              <a:off x="6096000" y="1894796"/>
              <a:ext cx="4242823" cy="2618268"/>
              <a:chOff x="6096000" y="1894796"/>
              <a:chExt cx="4242823" cy="261826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458E03-7270-4C54-8244-77B07FD5EF69}"/>
                  </a:ext>
                </a:extLst>
              </p:cNvPr>
              <p:cNvGrpSpPr/>
              <p:nvPr/>
            </p:nvGrpSpPr>
            <p:grpSpPr>
              <a:xfrm>
                <a:off x="6096000" y="1953574"/>
                <a:ext cx="1681744" cy="2522616"/>
                <a:chOff x="1291894" y="1930860"/>
                <a:chExt cx="1681744" cy="252261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D4AADD-8888-4129-B85F-DD03A0225B23}"/>
                    </a:ext>
                  </a:extLst>
                </p:cNvPr>
                <p:cNvGrpSpPr/>
                <p:nvPr/>
              </p:nvGrpSpPr>
              <p:grpSpPr>
                <a:xfrm>
                  <a:off x="1291894" y="1930860"/>
                  <a:ext cx="1681744" cy="2522616"/>
                  <a:chOff x="766841" y="1898912"/>
                  <a:chExt cx="2959316" cy="4438973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C1E61FF7-406F-4454-9BA8-C24CB28A5444}"/>
                      </a:ext>
                    </a:extLst>
                  </p:cNvPr>
                  <p:cNvGrpSpPr/>
                  <p:nvPr/>
                </p:nvGrpSpPr>
                <p:grpSpPr>
                  <a:xfrm>
                    <a:off x="766841" y="1898912"/>
                    <a:ext cx="2959316" cy="4438973"/>
                    <a:chOff x="1051735" y="1778795"/>
                    <a:chExt cx="2834217" cy="4251325"/>
                  </a:xfrm>
                </p:grpSpPr>
                <p:pic>
                  <p:nvPicPr>
                    <p:cNvPr id="18" name="Picture 2" descr="템플런에 대한 이미지 검색결과">
                      <a:extLst>
                        <a:ext uri="{FF2B5EF4-FFF2-40B4-BE49-F238E27FC236}">
                          <a16:creationId xmlns:a16="http://schemas.microsoft.com/office/drawing/2014/main" id="{62DD1E6A-4890-46EB-BC7D-60F650D0D4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51735" y="1778795"/>
                      <a:ext cx="2834217" cy="42513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" name="Picture 4" descr="관련 이미지">
                      <a:extLst>
                        <a:ext uri="{FF2B5EF4-FFF2-40B4-BE49-F238E27FC236}">
                          <a16:creationId xmlns:a16="http://schemas.microsoft.com/office/drawing/2014/main" id="{9E7AD648-9730-4C34-BD28-9EBF80AAD7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9714015">
                      <a:off x="2181313" y="3292861"/>
                      <a:ext cx="575059" cy="12231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" name="Picture 6" descr="전사 뒷모습에 대한 이미지 검색결과">
                      <a:extLst>
                        <a:ext uri="{FF2B5EF4-FFF2-40B4-BE49-F238E27FC236}">
                          <a16:creationId xmlns:a16="http://schemas.microsoft.com/office/drawing/2014/main" id="{B9B43FBA-C8F7-4DFD-9B24-0609ED96EB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6067" b="90000" l="9286" r="90000">
                                  <a14:foregroundMark x1="51964" y1="16742" x2="54286" y2="18090"/>
                                  <a14:foregroundMark x1="53036" y1="15281" x2="44286" y2="14607"/>
                                  <a14:foregroundMark x1="44286" y1="14607" x2="44286" y2="14607"/>
                                  <a14:foregroundMark x1="45357" y1="12472" x2="46429" y2="14607"/>
                                  <a14:foregroundMark x1="9286" y1="54944" x2="38036" y2="21910"/>
                                  <a14:foregroundMark x1="38036" y1="21910" x2="79464" y2="48315"/>
                                  <a14:foregroundMark x1="79464" y1="48315" x2="46786" y2="19775"/>
                                  <a14:foregroundMark x1="46786" y1="19775" x2="14643" y2="48315"/>
                                  <a14:foregroundMark x1="14643" y1="48315" x2="13929" y2="47978"/>
                                  <a14:foregroundMark x1="48036" y1="8989" x2="49821" y2="6067"/>
                                </a14:backgroundRemoval>
                              </a14:imgEffect>
                              <a14:imgEffect>
                                <a14:artisticMarker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040217" y="3940156"/>
                      <a:ext cx="857250" cy="13630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6" name="순서도: 수행의 시작/종료 5">
                    <a:extLst>
                      <a:ext uri="{FF2B5EF4-FFF2-40B4-BE49-F238E27FC236}">
                        <a16:creationId xmlns:a16="http://schemas.microsoft.com/office/drawing/2014/main" id="{7B9B488D-A570-4D32-A06B-90019893320C}"/>
                      </a:ext>
                    </a:extLst>
                  </p:cNvPr>
                  <p:cNvSpPr/>
                  <p:nvPr/>
                </p:nvSpPr>
                <p:spPr>
                  <a:xfrm>
                    <a:off x="2335926" y="2767304"/>
                    <a:ext cx="1319513" cy="435439"/>
                  </a:xfrm>
                  <a:prstGeom prst="flowChartTerminator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스토리 해방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CC9202-4FD4-45FC-AA25-276413EB1B5C}"/>
                      </a:ext>
                    </a:extLst>
                  </p:cNvPr>
                  <p:cNvSpPr txBox="1"/>
                  <p:nvPr/>
                </p:nvSpPr>
                <p:spPr>
                  <a:xfrm>
                    <a:off x="1599107" y="3681550"/>
                    <a:ext cx="1594876" cy="1137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>
                        <a:solidFill>
                          <a:srgbClr val="FF0000"/>
                        </a:solidFill>
                      </a:rPr>
                      <a:t>GAME OVER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88CD928-CE15-4D27-A740-213AD0E018C4}"/>
                    </a:ext>
                  </a:extLst>
                </p:cNvPr>
                <p:cNvSpPr/>
                <p:nvPr/>
              </p:nvSpPr>
              <p:spPr>
                <a:xfrm>
                  <a:off x="2166963" y="2410024"/>
                  <a:ext cx="790052" cy="304321"/>
                </a:xfrm>
                <a:prstGeom prst="rect">
                  <a:avLst/>
                </a:prstGeom>
                <a:noFill/>
                <a:ln w="5080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D327BDD1-9484-4641-9C1C-FEF658120A8C}"/>
                  </a:ext>
                </a:extLst>
              </p:cNvPr>
              <p:cNvSpPr/>
              <p:nvPr/>
            </p:nvSpPr>
            <p:spPr>
              <a:xfrm>
                <a:off x="7891210" y="2816259"/>
                <a:ext cx="806472" cy="756524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화면</a:t>
                </a: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50728D21-381B-4EFE-BC16-E63A108F0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4" r="20127"/>
              <a:stretch/>
            </p:blipFill>
            <p:spPr bwMode="auto">
              <a:xfrm>
                <a:off x="8753722" y="1894796"/>
                <a:ext cx="1585101" cy="2618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DA7761-D9CA-4FED-A928-F6343C3DABA0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1296365" cy="16759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수행의 시작/종료 44">
                <a:extLst>
                  <a:ext uri="{FF2B5EF4-FFF2-40B4-BE49-F238E27FC236}">
                    <a16:creationId xmlns:a16="http://schemas.microsoft.com/office/drawing/2014/main" id="{A120B93D-4010-43CC-8F58-879C723E7E62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685752" cy="205194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스토리</a:t>
                </a:r>
                <a:endParaRPr lang="ko-KR" altLang="en-US" sz="900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8DF595E-3C44-4F94-8603-3DC06AE851D5}"/>
                  </a:ext>
                </a:extLst>
              </p:cNvPr>
              <p:cNvSpPr/>
              <p:nvPr/>
            </p:nvSpPr>
            <p:spPr>
              <a:xfrm>
                <a:off x="9005821" y="2737059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2-1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AFCCA62-8C5B-4686-BEE2-7CB3A4C1D24A}"/>
                  </a:ext>
                </a:extLst>
              </p:cNvPr>
              <p:cNvSpPr/>
              <p:nvPr/>
            </p:nvSpPr>
            <p:spPr>
              <a:xfrm>
                <a:off x="9005821" y="3119042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2-2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1772C885-62FD-4E36-AE6E-4B96106D34E0}"/>
                  </a:ext>
                </a:extLst>
              </p:cNvPr>
              <p:cNvSpPr/>
              <p:nvPr/>
            </p:nvSpPr>
            <p:spPr>
              <a:xfrm>
                <a:off x="9005821" y="3864927"/>
                <a:ext cx="1097987" cy="17991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0F8BDB2-B956-4C45-B936-1685F2CF2517}"/>
                  </a:ext>
                </a:extLst>
              </p:cNvPr>
              <p:cNvSpPr/>
              <p:nvPr/>
            </p:nvSpPr>
            <p:spPr>
              <a:xfrm>
                <a:off x="9005821" y="3495999"/>
                <a:ext cx="1097987" cy="31120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스토리 </a:t>
                </a:r>
                <a:r>
                  <a:rPr lang="en-US" altLang="ko-KR" sz="1200" dirty="0"/>
                  <a:t>2-3</a:t>
                </a:r>
                <a:endParaRPr lang="ko-KR" altLang="en-US" sz="1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D73CC-51AB-4C20-BD3C-7FA5B9C9EC60}"/>
                  </a:ext>
                </a:extLst>
              </p:cNvPr>
              <p:cNvSpPr txBox="1"/>
              <p:nvPr/>
            </p:nvSpPr>
            <p:spPr>
              <a:xfrm rot="19467321">
                <a:off x="9225107" y="3393310"/>
                <a:ext cx="750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FFC000"/>
                    </a:solidFill>
                  </a:rPr>
                  <a:t>NEW</a:t>
                </a:r>
                <a:endParaRPr lang="ko-KR" altLang="en-US" sz="1400" b="1" dirty="0">
                  <a:solidFill>
                    <a:srgbClr val="FFC000"/>
                  </a:solidFill>
                </a:endParaRPr>
              </a:p>
            </p:txBody>
          </p:sp>
        </p:grpSp>
        <p:pic>
          <p:nvPicPr>
            <p:cNvPr id="2050" name="Picture 2" descr="gold pictogram에 대한 이미지 검색결과">
              <a:extLst>
                <a:ext uri="{FF2B5EF4-FFF2-40B4-BE49-F238E27FC236}">
                  <a16:creationId xmlns:a16="http://schemas.microsoft.com/office/drawing/2014/main" id="{97911674-13A4-45B8-90D4-0149C93B4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721" y="423125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화살표: 왼쪽 54">
              <a:extLst>
                <a:ext uri="{FF2B5EF4-FFF2-40B4-BE49-F238E27FC236}">
                  <a16:creationId xmlns:a16="http://schemas.microsoft.com/office/drawing/2014/main" id="{107B7649-7193-4917-B320-F8B7FE5812A8}"/>
                </a:ext>
              </a:extLst>
            </p:cNvPr>
            <p:cNvSpPr/>
            <p:nvPr/>
          </p:nvSpPr>
          <p:spPr>
            <a:xfrm rot="19722488">
              <a:off x="8168056" y="4345127"/>
              <a:ext cx="1171333" cy="1043929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08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4 </a:t>
            </a:r>
            <a:r>
              <a:rPr lang="ko-KR" altLang="en-US" sz="2400" b="1" dirty="0"/>
              <a:t>부가 컨텐츠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01ADD1-B35D-46FD-B83E-7CBCCC629C4E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5137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FA8B907-6173-40DF-B91B-F9B89305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20361"/>
              </p:ext>
            </p:extLst>
          </p:nvPr>
        </p:nvGraphicFramePr>
        <p:xfrm>
          <a:off x="534390" y="1792390"/>
          <a:ext cx="10959110" cy="409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716">
                  <a:extLst>
                    <a:ext uri="{9D8B030D-6E8A-4147-A177-3AD203B41FA5}">
                      <a16:colId xmlns:a16="http://schemas.microsoft.com/office/drawing/2014/main" val="2643801649"/>
                    </a:ext>
                  </a:extLst>
                </a:gridCol>
                <a:gridCol w="4553704">
                  <a:extLst>
                    <a:ext uri="{9D8B030D-6E8A-4147-A177-3AD203B41FA5}">
                      <a16:colId xmlns:a16="http://schemas.microsoft.com/office/drawing/2014/main" val="1932410364"/>
                    </a:ext>
                  </a:extLst>
                </a:gridCol>
                <a:gridCol w="4489690">
                  <a:extLst>
                    <a:ext uri="{9D8B030D-6E8A-4147-A177-3AD203B41FA5}">
                      <a16:colId xmlns:a16="http://schemas.microsoft.com/office/drawing/2014/main" val="1556926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스토리에 따라 퀘스트와 업적을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일정량의 보상을 주고 즐길 수 있는 컨텐츠를 소개하는 방식으로 퀘스트 시나리오 구상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설명하고 완료 시 일정 보상과 사용할 수 있는 컨텐츠를 소개하는 방식으로 유저가 게임에 몰입 할 수 있도록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0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없는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문장을 다르게 사용해 게임 속 설정을 유저가 이해할 수 있도록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인격이 있는 것을 유저가 인지하도록 또는 주인공이 느끼는 감정을 유저 또한 느낄 수 있도록 함으로 게임에 몰입하도록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7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반복 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처치해도 다시 생성되는 것을 스토리를 통해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이미지와 텍스트를 활용해 연출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유저는 경험을 통해 몬스터는 처치 시 다시 생성되는 것을 알고 있음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해당 경험을 통해 스토리가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속 이야기임을 이해하고 스토리에 몰입 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9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들의 사연을 체험할 수 있도록 스토리 던전을 만들고 던전 입장 시 만화 컷 신을 통해 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하는 유저에게 보다 많은 스토리 컨텐츠를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2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7E80918-165B-4167-A822-9A17EAD07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46929"/>
              </p:ext>
            </p:extLst>
          </p:nvPr>
        </p:nvGraphicFramePr>
        <p:xfrm>
          <a:off x="969750" y="2212089"/>
          <a:ext cx="10515599" cy="377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784">
                  <a:extLst>
                    <a:ext uri="{9D8B030D-6E8A-4147-A177-3AD203B41FA5}">
                      <a16:colId xmlns:a16="http://schemas.microsoft.com/office/drawing/2014/main" val="4225637736"/>
                    </a:ext>
                  </a:extLst>
                </a:gridCol>
                <a:gridCol w="3938359">
                  <a:extLst>
                    <a:ext uri="{9D8B030D-6E8A-4147-A177-3AD203B41FA5}">
                      <a16:colId xmlns:a16="http://schemas.microsoft.com/office/drawing/2014/main" val="4055582442"/>
                    </a:ext>
                  </a:extLst>
                </a:gridCol>
                <a:gridCol w="5066456">
                  <a:extLst>
                    <a:ext uri="{9D8B030D-6E8A-4147-A177-3AD203B41FA5}">
                      <a16:colId xmlns:a16="http://schemas.microsoft.com/office/drawing/2014/main" val="2991628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부로 나눠 진행하며 유저가 자연스럽게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부가 종료되면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부를 시작할 수 있도록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부의 마지막 보스를 처치한 후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유저에게 게임을 플레이해야 하는 새로운 목적을 부여하는 촉매제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48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리소스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 추가 리소스 다운로드시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튜토리얼 만화 또는 게임 스토리를 만화로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낭비되는 시간을 최소화하고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하지 않는 시간 스마트 폰은 보고 있는 유저에게 조금이라도 더 유용한 정보를 제공함으로 유저의 편의성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51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스토어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배너 홍보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스토리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조작방식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대에 친숙한 ＇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인싸개그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정체성을 어필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게임을 다운로드 하기 전 가장 먼저 확인하는 부분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임으로 게임의 정체성을 확실히 어필할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18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웹툰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계정을 통해 해당 게임에 관련된 내용의 만화를 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하는 유저에게는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주고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하지 않는 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흥미를 유발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39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08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facebook 게임광고에 대한 이미지 검색결과">
            <a:extLst>
              <a:ext uri="{FF2B5EF4-FFF2-40B4-BE49-F238E27FC236}">
                <a16:creationId xmlns:a16="http://schemas.microsoft.com/office/drawing/2014/main" id="{CCE1F389-D41B-40E9-928A-3C1694079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5" y="1930319"/>
            <a:ext cx="3810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게임 리소스 다운로드에 대한 이미지 검색결과">
            <a:extLst>
              <a:ext uri="{FF2B5EF4-FFF2-40B4-BE49-F238E27FC236}">
                <a16:creationId xmlns:a16="http://schemas.microsoft.com/office/drawing/2014/main" id="{CC510984-1FA2-4046-B6DA-09DBE6AEA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13" y="1930317"/>
            <a:ext cx="1909874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구글 플레이 배너 광고에 대한 이미지 검색결과">
            <a:extLst>
              <a:ext uri="{FF2B5EF4-FFF2-40B4-BE49-F238E27FC236}">
                <a16:creationId xmlns:a16="http://schemas.microsoft.com/office/drawing/2014/main" id="{33CF3CCE-4FCE-4C20-BC47-15AC0D4C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35" y="1930316"/>
            <a:ext cx="1695450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81E40D9C-2A71-4348-8425-3241DC0F1A84}"/>
              </a:ext>
            </a:extLst>
          </p:cNvPr>
          <p:cNvSpPr/>
          <p:nvPr/>
        </p:nvSpPr>
        <p:spPr>
          <a:xfrm>
            <a:off x="9201873" y="1930316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인격이 생긴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설정에 의해 동생을 구하러 가는 오빠</a:t>
            </a:r>
          </a:p>
        </p:txBody>
      </p:sp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70D990E0-0DB0-4A0F-929A-ACBC5107CA0D}"/>
              </a:ext>
            </a:extLst>
          </p:cNvPr>
          <p:cNvSpPr/>
          <p:nvPr/>
        </p:nvSpPr>
        <p:spPr>
          <a:xfrm>
            <a:off x="9201873" y="3822531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자신이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</a:rPr>
              <a:t>라는 것을 안 주인공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백신으로 부터 살아 남기위해 서버를 탈출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24B208A-3400-4071-A55E-C85C9494D6CD}"/>
              </a:ext>
            </a:extLst>
          </p:cNvPr>
          <p:cNvSpPr/>
          <p:nvPr/>
        </p:nvSpPr>
        <p:spPr>
          <a:xfrm>
            <a:off x="9606988" y="3428998"/>
            <a:ext cx="1400536" cy="39353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94604-9853-46DE-9B5F-5AD1F221750A}"/>
              </a:ext>
            </a:extLst>
          </p:cNvPr>
          <p:cNvSpPr txBox="1"/>
          <p:nvPr/>
        </p:nvSpPr>
        <p:spPr>
          <a:xfrm>
            <a:off x="8884684" y="5341223"/>
            <a:ext cx="3369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스토리와 함께 게임 내 컨텐츠 업데이트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BD205-2E26-4F20-AC28-F56A2F5EFBFE}"/>
              </a:ext>
            </a:extLst>
          </p:cNvPr>
          <p:cNvSpPr txBox="1"/>
          <p:nvPr/>
        </p:nvSpPr>
        <p:spPr>
          <a:xfrm>
            <a:off x="6954482" y="5361231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스토어 상단 배너 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60171-ACF7-4527-B778-27648E529D78}"/>
              </a:ext>
            </a:extLst>
          </p:cNvPr>
          <p:cNvSpPr txBox="1"/>
          <p:nvPr/>
        </p:nvSpPr>
        <p:spPr>
          <a:xfrm>
            <a:off x="4607365" y="5363967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리소스 다운로드 시간 활용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4AB4D-1A76-4232-9D95-8E837F08A17C}"/>
              </a:ext>
            </a:extLst>
          </p:cNvPr>
          <p:cNvSpPr txBox="1"/>
          <p:nvPr/>
        </p:nvSpPr>
        <p:spPr>
          <a:xfrm>
            <a:off x="965797" y="5376516"/>
            <a:ext cx="3422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</a:t>
            </a:r>
            <a:r>
              <a:rPr lang="ko-KR" altLang="en-US" sz="1400" dirty="0"/>
              <a:t>대</a:t>
            </a:r>
            <a:r>
              <a:rPr lang="en-US" altLang="ko-KR" sz="1400" dirty="0"/>
              <a:t>, 20</a:t>
            </a:r>
            <a:r>
              <a:rPr lang="ko-KR" altLang="en-US" sz="1400" dirty="0"/>
              <a:t>대가 주로 이용하는 </a:t>
            </a:r>
            <a:r>
              <a:rPr lang="en-US" altLang="ko-KR" sz="1400" dirty="0"/>
              <a:t>SNS</a:t>
            </a:r>
            <a:r>
              <a:rPr lang="ko-KR" altLang="en-US" sz="1400" dirty="0"/>
              <a:t>에 광고</a:t>
            </a:r>
          </a:p>
        </p:txBody>
      </p:sp>
      <p:pic>
        <p:nvPicPr>
          <p:cNvPr id="6148" name="Picture 4" descr="중년기사 김봉식 리소스 다운에 대한 이미지 검색결과">
            <a:extLst>
              <a:ext uri="{FF2B5EF4-FFF2-40B4-BE49-F238E27FC236}">
                <a16:creationId xmlns:a16="http://schemas.microsoft.com/office/drawing/2014/main" id="{75CA1EC5-401F-4458-868A-9BF00FA0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30" y="1930316"/>
            <a:ext cx="1840839" cy="27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225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39131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F829576-3D7C-44AF-ADF1-271A1EF49EB2}"/>
              </a:ext>
            </a:extLst>
          </p:cNvPr>
          <p:cNvSpPr/>
          <p:nvPr/>
        </p:nvSpPr>
        <p:spPr>
          <a:xfrm>
            <a:off x="2238233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메인스토리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시즌 </a:t>
            </a:r>
            <a:r>
              <a:rPr lang="en-US" altLang="ko-KR" dirty="0">
                <a:solidFill>
                  <a:schemeClr val="tx1"/>
                </a:solidFill>
              </a:rPr>
              <a:t>1, 2)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489925C-1F44-4FC1-AF03-8BADC630531A}"/>
              </a:ext>
            </a:extLst>
          </p:cNvPr>
          <p:cNvSpPr/>
          <p:nvPr/>
        </p:nvSpPr>
        <p:spPr>
          <a:xfrm>
            <a:off x="6883021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부가 스토리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8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배경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9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캐릭터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53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– 1 </a:t>
            </a:r>
            <a:r>
              <a:rPr lang="ko-KR" altLang="en-US" sz="2400" b="1" dirty="0"/>
              <a:t>부가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48954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0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8719F7-5FC4-447A-8AF3-358B697A7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7F357-0B89-47EA-B749-3EFAA992FE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</a:t>
            </a:r>
            <a:br>
              <a:rPr lang="en-US" altLang="ko-KR" dirty="0"/>
            </a:b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A4660E-B9C3-44C8-A200-BCAD901EF5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2830" y="3463926"/>
            <a:ext cx="2093482" cy="581796"/>
          </a:xfrm>
        </p:spPr>
        <p:txBody>
          <a:bodyPr/>
          <a:lstStyle/>
          <a:p>
            <a:r>
              <a:rPr lang="ko-KR" altLang="en-US" dirty="0"/>
              <a:t>간략</a:t>
            </a:r>
            <a:br>
              <a:rPr lang="en-US" altLang="ko-KR" dirty="0"/>
            </a:br>
            <a:r>
              <a:rPr lang="ko-KR" altLang="en-US" dirty="0"/>
              <a:t>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F4313-580A-4BA6-BF16-F4405716FA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6246" y="3463926"/>
            <a:ext cx="2093482" cy="581796"/>
          </a:xfrm>
        </p:spPr>
        <p:txBody>
          <a:bodyPr/>
          <a:lstStyle/>
          <a:p>
            <a:r>
              <a:rPr lang="ko-KR" altLang="en-US" dirty="0"/>
              <a:t>전달</a:t>
            </a:r>
            <a:br>
              <a:rPr lang="en-US" altLang="ko-KR" dirty="0"/>
            </a:br>
            <a:r>
              <a:rPr lang="ko-KR" altLang="en-US" dirty="0"/>
              <a:t>방식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A078F0-FE34-440C-A0F9-EBEECD1CDC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2924" y="3463926"/>
            <a:ext cx="2093482" cy="581796"/>
          </a:xfrm>
        </p:spPr>
        <p:txBody>
          <a:bodyPr/>
          <a:lstStyle/>
          <a:p>
            <a:r>
              <a:rPr lang="ko-KR" altLang="en-US" dirty="0"/>
              <a:t>스토리</a:t>
            </a:r>
            <a:br>
              <a:rPr lang="en-US" altLang="ko-KR" dirty="0"/>
            </a:br>
            <a:r>
              <a:rPr lang="ko-KR" altLang="en-US" dirty="0"/>
              <a:t>진행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B7832-736E-49BC-8177-1D6F3FF388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3723A6-4F5B-4B12-BB19-6912AC4ED755}"/>
              </a:ext>
            </a:extLst>
          </p:cNvPr>
          <p:cNvCxnSpPr>
            <a:cxnSpLocks/>
          </p:cNvCxnSpPr>
          <p:nvPr/>
        </p:nvCxnSpPr>
        <p:spPr>
          <a:xfrm>
            <a:off x="1401630" y="2655606"/>
            <a:ext cx="118917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694C79-8A76-41C0-A186-AC66A2968231}"/>
              </a:ext>
            </a:extLst>
          </p:cNvPr>
          <p:cNvCxnSpPr>
            <a:cxnSpLocks/>
          </p:cNvCxnSpPr>
          <p:nvPr/>
        </p:nvCxnSpPr>
        <p:spPr>
          <a:xfrm>
            <a:off x="2502280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AB61B7-2BCC-4DAE-AA21-8D3A046625AE}"/>
              </a:ext>
            </a:extLst>
          </p:cNvPr>
          <p:cNvCxnSpPr>
            <a:cxnSpLocks/>
          </p:cNvCxnSpPr>
          <p:nvPr/>
        </p:nvCxnSpPr>
        <p:spPr>
          <a:xfrm>
            <a:off x="4573876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740163-09BE-4675-9E06-4F45BA6A125D}"/>
              </a:ext>
            </a:extLst>
          </p:cNvPr>
          <p:cNvCxnSpPr>
            <a:cxnSpLocks/>
          </p:cNvCxnSpPr>
          <p:nvPr/>
        </p:nvCxnSpPr>
        <p:spPr>
          <a:xfrm>
            <a:off x="6751921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4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46228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모바일 </a:t>
            </a:r>
            <a:r>
              <a:rPr lang="ko-KR" altLang="en-US" sz="2400" b="1" dirty="0" err="1"/>
              <a:t>플렛폼</a:t>
            </a:r>
            <a:endParaRPr lang="ko-KR" altLang="en-US" sz="2400" b="1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09356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6ADD2155-F79B-455C-A30B-D87205669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4" r="20127"/>
          <a:stretch/>
        </p:blipFill>
        <p:spPr bwMode="auto">
          <a:xfrm>
            <a:off x="1055369" y="2097037"/>
            <a:ext cx="2382311" cy="393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A0CE98D4-106F-4286-96E8-500F6F29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62450"/>
              </p:ext>
            </p:extLst>
          </p:nvPr>
        </p:nvGraphicFramePr>
        <p:xfrm>
          <a:off x="3677942" y="2097037"/>
          <a:ext cx="8128000" cy="409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930">
                  <a:extLst>
                    <a:ext uri="{9D8B030D-6E8A-4147-A177-3AD203B41FA5}">
                      <a16:colId xmlns:a16="http://schemas.microsoft.com/office/drawing/2014/main" val="2827964720"/>
                    </a:ext>
                  </a:extLst>
                </a:gridCol>
                <a:gridCol w="6169070">
                  <a:extLst>
                    <a:ext uri="{9D8B030D-6E8A-4147-A177-3AD203B41FA5}">
                      <a16:colId xmlns:a16="http://schemas.microsoft.com/office/drawing/2014/main" val="220495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해결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04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화면이 작음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화면에 표시하는 텍스트 양을 최소화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최대한 이미지를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7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성능이 낮음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많은 용량을 필요로 하는 영상 보다는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이미지와 텍스트를 활용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화면을 손으로 가림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플레이를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일시 정지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하거나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스토리를 따로 모아 놓아 감상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7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공간과 연령의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자극적인 내용을 포함한다면 공공장소에서 시청은 꺼려 짐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전체 이용 또는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세 이용 등급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 스토리를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0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비교적 짧은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 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짧은 만화 형식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통해 유저에게 몰입 할 수 있는 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91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18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46228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B. 10</a:t>
            </a:r>
            <a:r>
              <a:rPr lang="ko-KR" altLang="en-US" sz="2400" b="1" dirty="0"/>
              <a:t>대 유저의 인기 게임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09356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ABECEC-4764-46E9-A023-792682C0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898" y1="33659" x2="60816" y2="12683"/>
                        <a14:foregroundMark x1="60816" y1="12683" x2="45306" y2="32195"/>
                        <a14:foregroundMark x1="57959" y1="26829" x2="57959" y2="26829"/>
                        <a14:foregroundMark x1="55102" y1="21951" x2="55102" y2="21951"/>
                        <a14:foregroundMark x1="54694" y1="20976" x2="54694" y2="20976"/>
                        <a14:foregroundMark x1="62857" y1="20976" x2="62857" y2="20976"/>
                        <a14:foregroundMark x1="63673" y1="23415" x2="63673" y2="23415"/>
                        <a14:foregroundMark x1="62041" y1="27805" x2="62041" y2="27805"/>
                        <a14:foregroundMark x1="61633" y1="27805" x2="58776" y2="26341"/>
                        <a14:foregroundMark x1="58776" y1="23415" x2="58776" y2="23415"/>
                        <a14:foregroundMark x1="56327" y1="20976" x2="52245" y2="19512"/>
                        <a14:foregroundMark x1="52245" y1="18537" x2="52245" y2="18537"/>
                        <a14:foregroundMark x1="53061" y1="16585" x2="53061" y2="16585"/>
                        <a14:foregroundMark x1="56735" y1="14634" x2="56735" y2="14634"/>
                        <a14:foregroundMark x1="56735" y1="14146" x2="55102" y2="11707"/>
                        <a14:foregroundMark x1="53469" y1="10732" x2="53469" y2="10732"/>
                        <a14:foregroundMark x1="53061" y1="9756" x2="53061" y2="9756"/>
                        <a14:foregroundMark x1="56735" y1="9756" x2="58776" y2="9756"/>
                        <a14:foregroundMark x1="60816" y1="9756" x2="60816" y2="9756"/>
                        <a14:foregroundMark x1="62857" y1="9756" x2="62857" y2="9756"/>
                        <a14:foregroundMark x1="63265" y1="10732" x2="63265" y2="10732"/>
                        <a14:foregroundMark x1="64490" y1="12683" x2="64490" y2="12683"/>
                        <a14:foregroundMark x1="64490" y1="14634" x2="63673" y2="16585"/>
                        <a14:foregroundMark x1="62041" y1="18049" x2="62041" y2="18049"/>
                        <a14:foregroundMark x1="62041" y1="19512" x2="62041" y2="19512"/>
                        <a14:foregroundMark x1="62857" y1="22927" x2="62857" y2="22927"/>
                        <a14:foregroundMark x1="56735" y1="24390" x2="43265" y2="20000"/>
                        <a14:foregroundMark x1="42041" y1="20000" x2="40408" y2="19512"/>
                        <a14:foregroundMark x1="40408" y1="19512" x2="40408" y2="19512"/>
                        <a14:foregroundMark x1="40816" y1="17561" x2="40816" y2="17561"/>
                        <a14:foregroundMark x1="42041" y1="16098" x2="42041" y2="16098"/>
                        <a14:foregroundMark x1="39184" y1="14146" x2="37551" y2="14146"/>
                        <a14:foregroundMark x1="37551" y1="14146" x2="37551" y2="14146"/>
                        <a14:foregroundMark x1="36735" y1="14146" x2="36735" y2="14146"/>
                        <a14:foregroundMark x1="36327" y1="13171" x2="39592" y2="11707"/>
                        <a14:foregroundMark x1="42041" y1="11707" x2="42041" y2="11707"/>
                        <a14:foregroundMark x1="44898" y1="14146" x2="44898" y2="17561"/>
                        <a14:foregroundMark x1="44898" y1="18049" x2="44898" y2="18049"/>
                        <a14:foregroundMark x1="44898" y1="18537" x2="44898" y2="18537"/>
                        <a14:foregroundMark x1="44898" y1="19512" x2="44898" y2="19512"/>
                        <a14:foregroundMark x1="44898" y1="19512" x2="44898" y2="19512"/>
                        <a14:foregroundMark x1="44898" y1="20000" x2="44898" y2="20000"/>
                        <a14:foregroundMark x1="43673" y1="20976" x2="42041" y2="21951"/>
                        <a14:foregroundMark x1="42041" y1="21951" x2="42041" y2="21951"/>
                        <a14:foregroundMark x1="41633" y1="22927" x2="41633" y2="22927"/>
                        <a14:foregroundMark x1="40408" y1="24878" x2="40408" y2="24878"/>
                        <a14:foregroundMark x1="40408" y1="24878" x2="40408" y2="24878"/>
                        <a14:foregroundMark x1="38776" y1="25366" x2="38776" y2="25366"/>
                        <a14:foregroundMark x1="36327" y1="25366" x2="36327" y2="25366"/>
                        <a14:foregroundMark x1="37551" y1="26829" x2="40816" y2="27805"/>
                        <a14:foregroundMark x1="48980" y1="28293" x2="48980" y2="28293"/>
                        <a14:foregroundMark x1="52245" y1="30244" x2="51837" y2="32195"/>
                        <a14:foregroundMark x1="37959" y1="35122" x2="35918" y2="35122"/>
                        <a14:foregroundMark x1="31837" y1="41463" x2="29388" y2="47317"/>
                        <a14:foregroundMark x1="29388" y1="53171" x2="29388" y2="53171"/>
                        <a14:foregroundMark x1="33061" y1="55610" x2="34694" y2="57073"/>
                        <a14:foregroundMark x1="34694" y1="58537" x2="34694" y2="60488"/>
                        <a14:foregroundMark x1="35102" y1="60488" x2="35102" y2="60488"/>
                        <a14:foregroundMark x1="36327" y1="64390" x2="36327" y2="64390"/>
                        <a14:foregroundMark x1="36327" y1="65854" x2="36327" y2="65854"/>
                        <a14:foregroundMark x1="35102" y1="66829" x2="35102" y2="66829"/>
                        <a14:foregroundMark x1="35102" y1="68780" x2="35102" y2="70732"/>
                        <a14:foregroundMark x1="35102" y1="72683" x2="35102" y2="72683"/>
                        <a14:foregroundMark x1="33469" y1="74146" x2="33469" y2="74146"/>
                        <a14:foregroundMark x1="33061" y1="76098" x2="33061" y2="76098"/>
                        <a14:foregroundMark x1="35102" y1="78537" x2="37551" y2="78537"/>
                        <a14:foregroundMark x1="47347" y1="74146" x2="47347" y2="66829"/>
                        <a14:foregroundMark x1="47347" y1="65366" x2="47347" y2="65366"/>
                        <a14:foregroundMark x1="47347" y1="64390" x2="44898" y2="63902"/>
                        <a14:foregroundMark x1="44490" y1="63902" x2="44490" y2="63902"/>
                        <a14:foregroundMark x1="43673" y1="63415" x2="43673" y2="63415"/>
                        <a14:foregroundMark x1="46531" y1="60976" x2="46531" y2="60976"/>
                        <a14:foregroundMark x1="46531" y1="60976" x2="46531" y2="60976"/>
                        <a14:foregroundMark x1="50204" y1="60488" x2="50204" y2="60488"/>
                        <a14:foregroundMark x1="50204" y1="60488" x2="50204" y2="60488"/>
                        <a14:foregroundMark x1="46122" y1="60488" x2="44490" y2="60488"/>
                        <a14:foregroundMark x1="43265" y1="60488" x2="43265" y2="60488"/>
                        <a14:foregroundMark x1="44490" y1="60488" x2="44490" y2="60488"/>
                        <a14:foregroundMark x1="47347" y1="60488" x2="47347" y2="60488"/>
                        <a14:foregroundMark x1="48980" y1="60000" x2="48980" y2="60000"/>
                        <a14:foregroundMark x1="50204" y1="58537" x2="50204" y2="58537"/>
                        <a14:foregroundMark x1="50204" y1="57561" x2="48163" y2="57073"/>
                        <a14:foregroundMark x1="48163" y1="55610" x2="48163" y2="55610"/>
                        <a14:foregroundMark x1="48980" y1="55122" x2="48980" y2="55122"/>
                        <a14:foregroundMark x1="51837" y1="53171" x2="51837" y2="53171"/>
                        <a14:foregroundMark x1="60408" y1="55610" x2="62041" y2="60488"/>
                        <a14:foregroundMark x1="66531" y1="65366" x2="66531" y2="65366"/>
                        <a14:foregroundMark x1="68571" y1="67805" x2="68571" y2="67805"/>
                        <a14:foregroundMark x1="68571" y1="67805" x2="68571" y2="67805"/>
                        <a14:foregroundMark x1="66122" y1="68780" x2="66122" y2="68780"/>
                        <a14:foregroundMark x1="66122" y1="69268" x2="66122" y2="69268"/>
                        <a14:foregroundMark x1="65714" y1="71220" x2="65714" y2="71220"/>
                        <a14:foregroundMark x1="64898" y1="73659" x2="64898" y2="73659"/>
                        <a14:foregroundMark x1="63673" y1="74146" x2="62041" y2="63415"/>
                        <a14:foregroundMark x1="62041" y1="63415" x2="62041" y2="63415"/>
                        <a14:foregroundMark x1="63265" y1="61951" x2="63265" y2="61951"/>
                        <a14:foregroundMark x1="64490" y1="61951" x2="64490" y2="61951"/>
                        <a14:foregroundMark x1="64490" y1="61951" x2="64490" y2="61951"/>
                        <a14:foregroundMark x1="67755" y1="63415" x2="67755" y2="63415"/>
                        <a14:foregroundMark x1="63673" y1="53659" x2="59184" y2="46341"/>
                        <a14:foregroundMark x1="54694" y1="34634" x2="51020" y2="30244"/>
                        <a14:foregroundMark x1="51020" y1="30244" x2="51020" y2="30244"/>
                        <a14:foregroundMark x1="49388" y1="28293" x2="47755" y2="27805"/>
                        <a14:foregroundMark x1="46531" y1="25366" x2="46531" y2="25366"/>
                        <a14:foregroundMark x1="44898" y1="24390" x2="44898" y2="24390"/>
                        <a14:foregroundMark x1="46122" y1="21463" x2="46122" y2="21463"/>
                        <a14:foregroundMark x1="55102" y1="14634" x2="55102" y2="14634"/>
                        <a14:foregroundMark x1="55102" y1="13171" x2="55102" y2="13171"/>
                        <a14:foregroundMark x1="54694" y1="11220" x2="54694" y2="11220"/>
                        <a14:foregroundMark x1="53878" y1="11220" x2="60408" y2="14146"/>
                        <a14:foregroundMark x1="66122" y1="17561" x2="67755" y2="18537"/>
                        <a14:foregroundMark x1="68571" y1="21463" x2="67347" y2="23415"/>
                        <a14:foregroundMark x1="62857" y1="24878" x2="60816" y2="24878"/>
                        <a14:foregroundMark x1="60408" y1="24878" x2="60408" y2="24878"/>
                        <a14:foregroundMark x1="62857" y1="21951" x2="62857" y2="21951"/>
                        <a14:foregroundMark x1="62857" y1="20976" x2="60408" y2="18537"/>
                        <a14:foregroundMark x1="59184" y1="17561" x2="59184" y2="17561"/>
                        <a14:foregroundMark x1="56327" y1="16585" x2="53469" y2="16098"/>
                        <a14:foregroundMark x1="53061" y1="16098" x2="53061" y2="16098"/>
                        <a14:foregroundMark x1="51837" y1="14146" x2="50204" y2="11707"/>
                        <a14:foregroundMark x1="50204" y1="11707" x2="50204" y2="1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1784677"/>
            <a:ext cx="2816926" cy="23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ABB869-0D72-4BAE-A609-2FFC3B60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4141696"/>
            <a:ext cx="2816926" cy="21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03DEBA5-B632-46AF-B054-276A3A1BF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839603"/>
              </p:ext>
            </p:extLst>
          </p:nvPr>
        </p:nvGraphicFramePr>
        <p:xfrm>
          <a:off x="3649531" y="2268636"/>
          <a:ext cx="8127999" cy="351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765">
                  <a:extLst>
                    <a:ext uri="{9D8B030D-6E8A-4147-A177-3AD203B41FA5}">
                      <a16:colId xmlns:a16="http://schemas.microsoft.com/office/drawing/2014/main" val="2398145720"/>
                    </a:ext>
                  </a:extLst>
                </a:gridCol>
                <a:gridCol w="3684356">
                  <a:extLst>
                    <a:ext uri="{9D8B030D-6E8A-4147-A177-3AD203B41FA5}">
                      <a16:colId xmlns:a16="http://schemas.microsoft.com/office/drawing/2014/main" val="2951437908"/>
                    </a:ext>
                  </a:extLst>
                </a:gridCol>
                <a:gridCol w="2841878">
                  <a:extLst>
                    <a:ext uri="{9D8B030D-6E8A-4147-A177-3AD203B41FA5}">
                      <a16:colId xmlns:a16="http://schemas.microsoft.com/office/drawing/2014/main" val="3047737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스토리텔링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0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브롤스타즈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메인 스토리가 없음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캐릭터 마다 개인 설정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존재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유저가 스스로 캐릭터 마다 개인설정을 조합해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차 창작물을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게임이 아니라는 점에서 스토리의 중요성이 떨어짐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보다는 게임의 조작과 유저 간의 경쟁이 주가 되는 컨텐츠의 게임이기 때문에 가능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하지만 현재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장르의 특성상 스토리의 필요성이 큼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52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궁수의 전설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진해하기 위한 컨셉만 있을 뿐 이야기 소재는 없음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오로지 유저의 플레이에 집중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하는 컨텐츠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1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04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46228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C. RPG</a:t>
            </a:r>
            <a:r>
              <a:rPr lang="ko-KR" altLang="en-US" sz="2400" b="1" dirty="0"/>
              <a:t> 장르 게임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085852-1288-4CEB-8BD0-A6EE576ABD3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61961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19EEFE90-46CD-4FB9-9BF9-E74FC6C4F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399440"/>
            <a:ext cx="2299990" cy="409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히어로칸타레 스토리에 대한 이미지 검색결과">
            <a:extLst>
              <a:ext uri="{FF2B5EF4-FFF2-40B4-BE49-F238E27FC236}">
                <a16:creationId xmlns:a16="http://schemas.microsoft.com/office/drawing/2014/main" id="{7389A995-4AA0-484D-94A8-6CCFDD7F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99" y="615837"/>
            <a:ext cx="3089553" cy="172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히어로칸타레 스토리에 대한 이미지 검색결과">
            <a:extLst>
              <a:ext uri="{FF2B5EF4-FFF2-40B4-BE49-F238E27FC236}">
                <a16:creationId xmlns:a16="http://schemas.microsoft.com/office/drawing/2014/main" id="{350F6963-574D-4F12-B93E-65D96BD50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25" y="616471"/>
            <a:ext cx="3445300" cy="17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B732CFEF-A524-43C5-9D57-B8D7E902E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221520"/>
              </p:ext>
            </p:extLst>
          </p:nvPr>
        </p:nvGraphicFramePr>
        <p:xfrm>
          <a:off x="625033" y="2339121"/>
          <a:ext cx="8599110" cy="43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11">
                  <a:extLst>
                    <a:ext uri="{9D8B030D-6E8A-4147-A177-3AD203B41FA5}">
                      <a16:colId xmlns:a16="http://schemas.microsoft.com/office/drawing/2014/main" val="3278444956"/>
                    </a:ext>
                  </a:extLst>
                </a:gridCol>
                <a:gridCol w="3612444">
                  <a:extLst>
                    <a:ext uri="{9D8B030D-6E8A-4147-A177-3AD203B41FA5}">
                      <a16:colId xmlns:a16="http://schemas.microsoft.com/office/drawing/2014/main" val="3430118244"/>
                    </a:ext>
                  </a:extLst>
                </a:gridCol>
                <a:gridCol w="3996055">
                  <a:extLst>
                    <a:ext uri="{9D8B030D-6E8A-4147-A177-3AD203B41FA5}">
                      <a16:colId xmlns:a16="http://schemas.microsoft.com/office/drawing/2014/main" val="1736940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히어로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칸타레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액션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중년기사 김봉식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캐주얼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방치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47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장르의 특성상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스토리는 필수 요소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작용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각자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방식의 차이만 있을 뿐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효과적인 스토리 전달을 위해 노력함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0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액션과 수집이 주 컨텐츠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리소스 다운로드 중 게임에 대해 알려주는 영상을 실행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스테이지를 진행하면서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구간마다 이미지와 텍스트를 활용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 유저에게 스토리 진행과 현재 상황을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방치형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스토리의 유머로 유저에게 큰 호응을 얻었던 작품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시작 초반에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만화로 이미지와 텍스트 연출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 유머를 통해 주인공의 행동에 정당성을 부여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미션을 클리어하면 해당 만화 컷 신을 통해 유저가 스토리에 몰입할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609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연출방식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영상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11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23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29877-882E-4F4C-A855-1150DFA4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9142"/>
            <a:ext cx="10515600" cy="69426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간략한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D17A8-3C20-4D62-B68D-2124A3FD4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A25A97-3BD5-4A75-A4DA-406D414585D1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38882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DC52A60-24E7-44FE-B3F1-71648394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3480"/>
              </p:ext>
            </p:extLst>
          </p:nvPr>
        </p:nvGraphicFramePr>
        <p:xfrm>
          <a:off x="4594750" y="1730831"/>
          <a:ext cx="7153883" cy="451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934">
                  <a:extLst>
                    <a:ext uri="{9D8B030D-6E8A-4147-A177-3AD203B41FA5}">
                      <a16:colId xmlns:a16="http://schemas.microsoft.com/office/drawing/2014/main" val="1788666417"/>
                    </a:ext>
                  </a:extLst>
                </a:gridCol>
                <a:gridCol w="1171276">
                  <a:extLst>
                    <a:ext uri="{9D8B030D-6E8A-4147-A177-3AD203B41FA5}">
                      <a16:colId xmlns:a16="http://schemas.microsoft.com/office/drawing/2014/main" val="233202008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782427021"/>
                    </a:ext>
                  </a:extLst>
                </a:gridCol>
                <a:gridCol w="1180618">
                  <a:extLst>
                    <a:ext uri="{9D8B030D-6E8A-4147-A177-3AD203B41FA5}">
                      <a16:colId xmlns:a16="http://schemas.microsoft.com/office/drawing/2014/main" val="3723681170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4090910176"/>
                    </a:ext>
                  </a:extLst>
                </a:gridCol>
                <a:gridCol w="1620784">
                  <a:extLst>
                    <a:ext uri="{9D8B030D-6E8A-4147-A177-3AD203B41FA5}">
                      <a16:colId xmlns:a16="http://schemas.microsoft.com/office/drawing/2014/main" val="392075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캐주얼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판타지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41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심의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9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만화 컷 신 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9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자동으로 이동하는 캐릭터가 무사히 목적지에 도착할 수 있도록 유저가 직접 터치하는 것으로 방해하는 몬스터를 처치하는 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던전에서 획득하는 점수를 통해 다른 유저와 경쟁하는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522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대를 겨냥한 모바일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결과중심 플레이가 아닌 과정중심 플레이의 재미를 유저에게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44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게임사의 결정에 의해 삭제되었던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들이 영문 모를 버그에 의해 인격이 생긴 체로 게임 속에 살고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4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간략한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버그로 인격을 가지면서 일어나는 사건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여동생을 구하기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월드 보스를 처치하러 떠나는 주인공의 이야기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932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88252B-37C7-4280-98A6-70683D2D3CC1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간략한 게임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829A2A-CB52-4FDA-BC9D-CFE640829A82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87891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961ABC6-4497-4D1B-9863-9F63750F9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774028"/>
            <a:ext cx="3706890" cy="46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게임 내부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590FA1-81F8-4E45-805E-F930FF44F7AC}"/>
              </a:ext>
            </a:extLst>
          </p:cNvPr>
          <p:cNvSpPr/>
          <p:nvPr/>
        </p:nvSpPr>
        <p:spPr>
          <a:xfrm>
            <a:off x="1310185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튜토리얼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5AD42C-3B01-4F2F-9CC9-000C8DD38712}"/>
              </a:ext>
            </a:extLst>
          </p:cNvPr>
          <p:cNvSpPr/>
          <p:nvPr/>
        </p:nvSpPr>
        <p:spPr>
          <a:xfrm>
            <a:off x="4933547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191018-CF87-4C60-8ABC-BB4D7E97652E}"/>
              </a:ext>
            </a:extLst>
          </p:cNvPr>
          <p:cNvSpPr/>
          <p:nvPr/>
        </p:nvSpPr>
        <p:spPr>
          <a:xfrm>
            <a:off x="8322859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업적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9C71C6-2CA3-4C5F-9B88-C992CB114AF3}"/>
              </a:ext>
            </a:extLst>
          </p:cNvPr>
          <p:cNvSpPr/>
          <p:nvPr/>
        </p:nvSpPr>
        <p:spPr>
          <a:xfrm>
            <a:off x="3118394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그래픽 연출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FEF78F-9474-4DAD-9156-7247F3A9A34F}"/>
              </a:ext>
            </a:extLst>
          </p:cNvPr>
          <p:cNvSpPr/>
          <p:nvPr/>
        </p:nvSpPr>
        <p:spPr>
          <a:xfrm>
            <a:off x="6507706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NPC</a:t>
            </a:r>
            <a:r>
              <a:rPr lang="ko-KR" altLang="en-US" sz="2000" b="1" dirty="0">
                <a:solidFill>
                  <a:schemeClr val="tx1"/>
                </a:solidFill>
              </a:rPr>
              <a:t>와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상호작용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09DF81-C17E-4464-B46F-324F80A6DE1C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732507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0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튜토리얼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98060"/>
              </p:ext>
            </p:extLst>
          </p:nvPr>
        </p:nvGraphicFramePr>
        <p:xfrm>
          <a:off x="3676170" y="1829462"/>
          <a:ext cx="7900375" cy="443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581">
                  <a:extLst>
                    <a:ext uri="{9D8B030D-6E8A-4147-A177-3AD203B41FA5}">
                      <a16:colId xmlns:a16="http://schemas.microsoft.com/office/drawing/2014/main" val="3609078975"/>
                    </a:ext>
                  </a:extLst>
                </a:gridCol>
                <a:gridCol w="3722171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3219623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830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336783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튜토리얼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는 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도움으로 전투를 배운다는 컨셉으로 대화를 하 듯 유저에게 게임의 정보를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튜토리얼을 진행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직접 플레이를 배우는 과정을 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함께 하는 듯한 느낌을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유저가 게임 속 세계에 몰입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69757"/>
                  </a:ext>
                </a:extLst>
              </a:tr>
              <a:tr h="230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튜토리얼 시작 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로딩을 활용해 간략한 플레이 방식을 만화를 통해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143646"/>
                  </a:ext>
                </a:extLst>
              </a:tr>
              <a:tr h="11703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주목해야할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를 제외한 모든 화면을 흐리게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처리해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모바일의 특성상 화면이 작고 유저는 작은 화면을 집중해서 보아야 함</a:t>
                      </a:r>
                      <a:r>
                        <a:rPr lang="ko-KR" altLang="en-US" sz="1400" dirty="0"/>
                        <a:t>으로 유저의 피로도를 최소화 해야함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04167"/>
                  </a:ext>
                </a:extLst>
              </a:tr>
              <a:tr h="185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 중에는 게임 진행 화면을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일시 정지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7105373"/>
                  </a:ext>
                </a:extLst>
              </a:tr>
              <a:tr h="185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튜토리얼의 </a:t>
                      </a:r>
                      <a:r>
                        <a:rPr lang="ko-KR" altLang="en-US" sz="1400" b="1" dirty="0"/>
                        <a:t>마지막은 유저가 클리어 할 수 없는 몬스터를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설정과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나머지 튜토리얼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위해 마을로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68524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EC7EEAD-C50E-4949-9519-31F425C99AB0}"/>
              </a:ext>
            </a:extLst>
          </p:cNvPr>
          <p:cNvGrpSpPr/>
          <p:nvPr/>
        </p:nvGrpSpPr>
        <p:grpSpPr>
          <a:xfrm>
            <a:off x="766841" y="1886821"/>
            <a:ext cx="2841335" cy="4274012"/>
            <a:chOff x="-3427213" y="2067411"/>
            <a:chExt cx="2841335" cy="42740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BB2F358-BCCC-44DF-A0C3-E751ACE6BF48}"/>
                </a:ext>
              </a:extLst>
            </p:cNvPr>
            <p:cNvGrpSpPr/>
            <p:nvPr/>
          </p:nvGrpSpPr>
          <p:grpSpPr>
            <a:xfrm>
              <a:off x="-3427213" y="2079502"/>
              <a:ext cx="2834217" cy="4251325"/>
              <a:chOff x="1051735" y="1778795"/>
              <a:chExt cx="2834217" cy="4251325"/>
            </a:xfrm>
          </p:grpSpPr>
          <p:pic>
            <p:nvPicPr>
              <p:cNvPr id="17" name="Picture 2" descr="템플런에 대한 이미지 검색결과">
                <a:extLst>
                  <a:ext uri="{FF2B5EF4-FFF2-40B4-BE49-F238E27FC236}">
                    <a16:creationId xmlns:a16="http://schemas.microsoft.com/office/drawing/2014/main" id="{DFAD228E-BC20-40FE-AC8C-860EC4F1C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735" y="1778795"/>
                <a:ext cx="2834217" cy="4251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관련 이미지">
                <a:extLst>
                  <a:ext uri="{FF2B5EF4-FFF2-40B4-BE49-F238E27FC236}">
                    <a16:creationId xmlns:a16="http://schemas.microsoft.com/office/drawing/2014/main" id="{508DF455-D2DA-4D1B-A09A-751EA5CE1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4706" y="2817404"/>
                <a:ext cx="575059" cy="1223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전사 뒷모습에 대한 이미지 검색결과">
                <a:extLst>
                  <a:ext uri="{FF2B5EF4-FFF2-40B4-BE49-F238E27FC236}">
                    <a16:creationId xmlns:a16="http://schemas.microsoft.com/office/drawing/2014/main" id="{ADEBD02B-AC69-4795-A682-65A985462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67" b="90000" l="9286" r="90000">
                            <a14:foregroundMark x1="51964" y1="16742" x2="54286" y2="18090"/>
                            <a14:foregroundMark x1="53036" y1="15281" x2="44286" y2="14607"/>
                            <a14:foregroundMark x1="44286" y1="14607" x2="44286" y2="14607"/>
                            <a14:foregroundMark x1="45357" y1="12472" x2="46429" y2="14607"/>
                            <a14:foregroundMark x1="9286" y1="54944" x2="38036" y2="21910"/>
                            <a14:foregroundMark x1="38036" y1="21910" x2="79464" y2="48315"/>
                            <a14:foregroundMark x1="79464" y1="48315" x2="46786" y2="19775"/>
                            <a14:foregroundMark x1="46786" y1="19775" x2="14643" y2="48315"/>
                            <a14:foregroundMark x1="14643" y1="48315" x2="13929" y2="47978"/>
                            <a14:foregroundMark x1="48036" y1="8989" x2="49821" y2="60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218" y="4363177"/>
                <a:ext cx="857250" cy="1363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C55FDB9-274E-4C8E-A75B-3CB76419FAD8}"/>
                </a:ext>
              </a:extLst>
            </p:cNvPr>
            <p:cNvSpPr/>
            <p:nvPr/>
          </p:nvSpPr>
          <p:spPr>
            <a:xfrm>
              <a:off x="-3420095" y="2067411"/>
              <a:ext cx="2834217" cy="42740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7809A54-BEEC-42CC-B942-934C1E2BA4B9}"/>
                </a:ext>
              </a:extLst>
            </p:cNvPr>
            <p:cNvGrpSpPr/>
            <p:nvPr/>
          </p:nvGrpSpPr>
          <p:grpSpPr>
            <a:xfrm>
              <a:off x="-3400755" y="2924137"/>
              <a:ext cx="2781300" cy="1638300"/>
              <a:chOff x="-3200400" y="137287"/>
              <a:chExt cx="2781300" cy="1638300"/>
            </a:xfrm>
          </p:grpSpPr>
          <p:pic>
            <p:nvPicPr>
              <p:cNvPr id="4098" name="Picture 2" descr="전투사관학교 럭스에 대한 이미지 검색결과">
                <a:extLst>
                  <a:ext uri="{FF2B5EF4-FFF2-40B4-BE49-F238E27FC236}">
                    <a16:creationId xmlns:a16="http://schemas.microsoft.com/office/drawing/2014/main" id="{5E90FEEA-894D-4A87-8C8F-F8155B825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1" b="89535" l="9932" r="96918">
                            <a14:foregroundMark x1="69411" y1="82120" x2="37265" y2="89812"/>
                            <a14:foregroundMark x1="84589" y1="78488" x2="84088" y2="78608"/>
                            <a14:foregroundMark x1="20068" y1="62635" x2="19863" y2="62209"/>
                            <a14:foregroundMark x1="23491" y1="69754" x2="20126" y2="62757"/>
                            <a14:foregroundMark x1="21803" y1="42442" x2="22489" y2="35455"/>
                            <a14:foregroundMark x1="21118" y1="49419" x2="21803" y2="42442"/>
                            <a14:foregroundMark x1="20776" y1="52907" x2="21118" y2="49419"/>
                            <a14:foregroundMark x1="19863" y1="62209" x2="20776" y2="52907"/>
                            <a14:foregroundMark x1="44730" y1="17078" x2="46918" y2="15698"/>
                            <a14:foregroundMark x1="42480" y1="18496" x2="44023" y2="17524"/>
                            <a14:foregroundMark x1="38939" y1="20729" x2="40606" y2="19678"/>
                            <a14:foregroundMark x1="36775" y1="22093" x2="37687" y2="21518"/>
                            <a14:foregroundMark x1="35100" y1="23149" x2="36775" y2="22093"/>
                            <a14:foregroundMark x1="33087" y1="24419" x2="34043" y2="23816"/>
                            <a14:foregroundMark x1="32686" y1="24672" x2="33087" y2="24419"/>
                            <a14:foregroundMark x1="46918" y1="15698" x2="49266" y2="15418"/>
                            <a14:foregroundMark x1="66725" y1="13399" x2="85274" y2="15116"/>
                            <a14:foregroundMark x1="92645" y1="46129" x2="93013" y2="47674"/>
                            <a14:foregroundMark x1="91492" y1="41279" x2="91764" y2="42424"/>
                            <a14:foregroundMark x1="91354" y1="40698" x2="91492" y2="41279"/>
                            <a14:foregroundMark x1="90463" y1="36947" x2="91354" y2="40698"/>
                            <a14:foregroundMark x1="86794" y1="21512" x2="89429" y2="32597"/>
                            <a14:foregroundMark x1="86103" y1="18605" x2="86794" y2="21512"/>
                            <a14:foregroundMark x1="85274" y1="15116" x2="86103" y2="18605"/>
                            <a14:foregroundMark x1="91617" y1="56395" x2="87671" y2="77326"/>
                            <a14:foregroundMark x1="92351" y1="52501" x2="92274" y2="52907"/>
                            <a14:foregroundMark x1="92822" y1="50000" x2="92668" y2="50819"/>
                            <a14:foregroundMark x1="92932" y1="49419" x2="92822" y2="50000"/>
                            <a14:foregroundMark x1="87671" y1="77326" x2="84755" y2="79670"/>
                            <a14:foregroundMark x1="92466" y1="61047" x2="74658" y2="55233"/>
                            <a14:foregroundMark x1="74658" y1="55233" x2="59589" y2="33721"/>
                            <a14:foregroundMark x1="58909" y1="1378" x2="58904" y2="1163"/>
                            <a14:foregroundMark x1="59418" y1="25581" x2="59246" y2="17398"/>
                            <a14:foregroundMark x1="59589" y1="33721" x2="59418" y2="25581"/>
                            <a14:foregroundMark x1="91786" y1="7785" x2="92052" y2="7839"/>
                            <a14:foregroundMark x1="64679" y1="2326" x2="90765" y2="7579"/>
                            <a14:foregroundMark x1="61789" y1="1744" x2="64679" y2="2326"/>
                            <a14:foregroundMark x1="58904" y1="1163" x2="61789" y2="1744"/>
                            <a14:foregroundMark x1="97048" y1="50000" x2="96918" y2="52326"/>
                            <a14:foregroundMark x1="97080" y1="49419" x2="97048" y2="50000"/>
                            <a14:foregroundMark x1="97373" y1="44163" x2="97177" y2="47674"/>
                            <a14:foregroundMark x1="97534" y1="41279" x2="97514" y2="41635"/>
                            <a14:foregroundMark x1="97663" y1="38963" x2="97534" y2="41279"/>
                            <a14:foregroundMark x1="98121" y1="30735" x2="97806" y2="36393"/>
                            <a14:foregroundMark x1="98738" y1="19658" x2="98702" y2="20301"/>
                            <a14:foregroundMark x1="99023" y1="14535" x2="98872" y2="17246"/>
                            <a14:foregroundMark x1="99163" y1="12032" x2="99088" y2="13372"/>
                            <a14:foregroundMark x1="92787" y1="59672" x2="89726" y2="65116"/>
                            <a14:foregroundMark x1="94596" y1="56455" x2="93257" y2="58838"/>
                            <a14:foregroundMark x1="95937" y1="54070" x2="95154" y2="55462"/>
                            <a14:foregroundMark x1="96918" y1="52326" x2="96591" y2="52907"/>
                            <a14:foregroundMark x1="53082" y1="80233" x2="46233" y2="82558"/>
                            <a14:foregroundMark x1="75481" y1="31722" x2="69178" y2="33140"/>
                            <a14:foregroundMark x1="92342" y1="27928" x2="75690" y2="31675"/>
                            <a14:foregroundMark x1="63637" y1="25581" x2="58168" y2="18121"/>
                            <a14:foregroundMark x1="69178" y1="33140" x2="63637" y2="25581"/>
                            <a14:foregroundMark x1="63968" y1="8124" x2="90757" y2="10325"/>
                            <a14:foregroundMark x1="80497" y1="36428" x2="80137" y2="37209"/>
                            <a14:foregroundMark x1="87374" y1="21512" x2="80875" y2="35609"/>
                            <a14:foregroundMark x1="88400" y1="19286" x2="87374" y2="21512"/>
                            <a14:foregroundMark x1="90783" y1="14116" x2="89289" y2="17358"/>
                            <a14:foregroundMark x1="91126" y1="13372" x2="90971" y2="13707"/>
                            <a14:foregroundMark x1="91603" y1="12337" x2="91394" y2="12791"/>
                            <a14:foregroundMark x1="80137" y1="37209" x2="79600" y2="37513"/>
                            <a14:foregroundMark x1="85271" y1="12982" x2="79452" y2="8721"/>
                            <a14:foregroundMark x1="86419" y1="13823" x2="85803" y2="13372"/>
                            <a14:foregroundMark x1="91870" y1="17815" x2="86903" y2="14178"/>
                            <a14:foregroundMark x1="86828" y1="13372" x2="91438" y2="16279"/>
                            <a14:foregroundMark x1="79452" y1="8721" x2="85906" y2="12791"/>
                            <a14:foregroundMark x1="90753" y1="19186" x2="90753" y2="19186"/>
                            <a14:foregroundMark x1="88794" y1="33736" x2="70205" y2="27326"/>
                            <a14:foregroundMark x1="92123" y1="34884" x2="91404" y2="34636"/>
                            <a14:foregroundMark x1="58910" y1="1380" x2="58562" y2="581"/>
                            <a14:foregroundMark x1="70205" y1="27326" x2="65240" y2="15920"/>
                            <a14:foregroundMark x1="63848" y1="2326" x2="83219" y2="8721"/>
                            <a14:foregroundMark x1="62085" y1="1744" x2="63848" y2="2326"/>
                            <a14:foregroundMark x1="58562" y1="581" x2="62085" y2="1744"/>
                            <a14:foregroundMark x1="85781" y1="21512" x2="88415" y2="34666"/>
                            <a14:foregroundMark x1="83219" y1="8721" x2="85781" y2="21512"/>
                            <a14:backgroundMark x1="21575" y1="20930" x2="34589" y2="40698"/>
                            <a14:backgroundMark x1="34589" y1="40698" x2="51712" y2="33721"/>
                            <a14:backgroundMark x1="51712" y1="33721" x2="49658" y2="4070"/>
                            <a14:backgroundMark x1="49658" y1="4070" x2="31507" y2="6395"/>
                            <a14:backgroundMark x1="31507" y1="6395" x2="22260" y2="20349"/>
                            <a14:backgroundMark x1="60616" y1="8140" x2="60274" y2="12791"/>
                            <a14:backgroundMark x1="38699" y1="95349" x2="25000" y2="75581"/>
                            <a14:backgroundMark x1="25000" y1="75581" x2="35274" y2="90698"/>
                            <a14:backgroundMark x1="86301" y1="88953" x2="71918" y2="72674"/>
                            <a14:backgroundMark x1="71918" y1="72674" x2="82877" y2="90116"/>
                            <a14:backgroundMark x1="96233" y1="56977" x2="97945" y2="55233"/>
                            <a14:backgroundMark x1="95548" y1="24419" x2="95548" y2="23256"/>
                            <a14:backgroundMark x1="62671" y1="6395" x2="57534" y2="15116"/>
                            <a14:backgroundMark x1="59589" y1="5814" x2="50342" y2="14535"/>
                            <a14:backgroundMark x1="97603" y1="19767" x2="95890" y2="29651"/>
                            <a14:backgroundMark x1="97945" y1="14535" x2="97945" y2="12791"/>
                            <a14:backgroundMark x1="96918" y1="9884" x2="95890" y2="7558"/>
                            <a14:backgroundMark x1="94178" y1="5233" x2="93493" y2="5233"/>
                            <a14:backgroundMark x1="93151" y1="4651" x2="92466" y2="3488"/>
                            <a14:backgroundMark x1="92466" y1="3488" x2="93151" y2="2326"/>
                            <a14:backgroundMark x1="94178" y1="1163" x2="94863" y2="1744"/>
                            <a14:backgroundMark x1="96233" y1="5233" x2="97945" y2="12791"/>
                            <a14:backgroundMark x1="97945" y1="13372" x2="97945" y2="14535"/>
                            <a14:backgroundMark x1="97945" y1="16860" x2="97603" y2="19186"/>
                            <a14:backgroundMark x1="96575" y1="20349" x2="95548" y2="20349"/>
                            <a14:backgroundMark x1="94521" y1="19186" x2="94521" y2="19186"/>
                            <a14:backgroundMark x1="93836" y1="19186" x2="93836" y2="19186"/>
                            <a14:backgroundMark x1="93493" y1="19186" x2="93493" y2="19186"/>
                            <a14:backgroundMark x1="92808" y1="18605" x2="92466" y2="18605"/>
                            <a14:backgroundMark x1="91438" y1="18605" x2="91438" y2="18605"/>
                            <a14:backgroundMark x1="91096" y1="19767" x2="90068" y2="21512"/>
                            <a14:backgroundMark x1="90068" y1="21512" x2="90068" y2="21512"/>
                            <a14:backgroundMark x1="89384" y1="21512" x2="89384" y2="21512"/>
                            <a14:backgroundMark x1="90753" y1="43605" x2="90753" y2="43605"/>
                            <a14:backgroundMark x1="87329" y1="43023" x2="85959" y2="41279"/>
                            <a14:backgroundMark x1="85616" y1="40698" x2="85616" y2="40698"/>
                            <a14:backgroundMark x1="85959" y1="40698" x2="88699" y2="41279"/>
                            <a14:backgroundMark x1="91781" y1="41279" x2="91781" y2="41279"/>
                            <a14:backgroundMark x1="92466" y1="41279" x2="92466" y2="41279"/>
                            <a14:backgroundMark x1="93493" y1="40698" x2="94178" y2="42442"/>
                            <a14:backgroundMark x1="94178" y1="43023" x2="94521" y2="45349"/>
                            <a14:backgroundMark x1="94521" y1="47674" x2="94521" y2="49419"/>
                            <a14:backgroundMark x1="94521" y1="50000" x2="94521" y2="50000"/>
                            <a14:backgroundMark x1="94863" y1="52907" x2="94863" y2="54070"/>
                            <a14:backgroundMark x1="94863" y1="55233" x2="94521" y2="56395"/>
                            <a14:backgroundMark x1="94521" y1="56395" x2="94521" y2="56395"/>
                            <a14:backgroundMark x1="92123" y1="54651" x2="91096" y2="52907"/>
                            <a14:backgroundMark x1="91096" y1="52326" x2="91096" y2="52326"/>
                            <a14:backgroundMark x1="90753" y1="52326" x2="91096" y2="53488"/>
                            <a14:backgroundMark x1="92123" y1="55814" x2="91438" y2="55814"/>
                            <a14:backgroundMark x1="91096" y1="52907" x2="91096" y2="52907"/>
                            <a14:backgroundMark x1="90411" y1="52326" x2="90411" y2="52326"/>
                            <a14:backgroundMark x1="90411" y1="52326" x2="90411" y2="52326"/>
                            <a14:backgroundMark x1="91096" y1="52907" x2="91096" y2="52907"/>
                            <a14:backgroundMark x1="83219" y1="41860" x2="82534" y2="41860"/>
                            <a14:backgroundMark x1="80822" y1="41279" x2="79452" y2="40698"/>
                            <a14:backgroundMark x1="77397" y1="40116" x2="77397" y2="40116"/>
                            <a14:backgroundMark x1="77055" y1="40116" x2="77055" y2="38953"/>
                            <a14:backgroundMark x1="77055" y1="38372" x2="77055" y2="38372"/>
                            <a14:backgroundMark x1="77055" y1="37791" x2="77055" y2="37791"/>
                            <a14:backgroundMark x1="77397" y1="37209" x2="77397" y2="37209"/>
                            <a14:backgroundMark x1="58562" y1="25581" x2="58562" y2="25581"/>
                            <a14:backgroundMark x1="32877" y1="24419" x2="32877" y2="24419"/>
                            <a14:backgroundMark x1="40068" y1="23256" x2="41438" y2="22093"/>
                            <a14:backgroundMark x1="43493" y1="20349" x2="43836" y2="19767"/>
                            <a14:backgroundMark x1="44863" y1="18605" x2="44863" y2="18605"/>
                            <a14:backgroundMark x1="45205" y1="18605" x2="44178" y2="18023"/>
                            <a14:backgroundMark x1="41096" y1="17442" x2="41096" y2="17442"/>
                            <a14:backgroundMark x1="40411" y1="17442" x2="39726" y2="18023"/>
                            <a14:backgroundMark x1="38014" y1="19186" x2="36986" y2="20349"/>
                            <a14:backgroundMark x1="36644" y1="21512" x2="36644" y2="21512"/>
                            <a14:backgroundMark x1="36644" y1="22093" x2="36644" y2="22093"/>
                            <a14:backgroundMark x1="35616" y1="23837" x2="34932" y2="25000"/>
                            <a14:backgroundMark x1="21575" y1="49419" x2="21575" y2="49419"/>
                            <a14:backgroundMark x1="21918" y1="52907" x2="21918" y2="52907"/>
                            <a14:backgroundMark x1="23973" y1="55233" x2="27055" y2="57558"/>
                            <a14:backgroundMark x1="29452" y1="58140" x2="29452" y2="58140"/>
                            <a14:backgroundMark x1="19178" y1="42442" x2="19178" y2="42442"/>
                            <a14:backgroundMark x1="62329" y1="1744" x2="62329" y2="1744"/>
                            <a14:backgroundMark x1="62671" y1="2326" x2="62671" y2="2326"/>
                            <a14:backgroundMark x1="58562" y1="2907" x2="58562" y2="2907"/>
                            <a14:backgroundMark x1="91781" y1="2326" x2="91781" y2="2326"/>
                            <a14:backgroundMark x1="90753" y1="581" x2="90753" y2="581"/>
                            <a14:backgroundMark x1="88014" y1="581" x2="88014" y2="581"/>
                            <a14:backgroundMark x1="88014" y1="581" x2="88014" y2="581"/>
                            <a14:backgroundMark x1="89041" y1="1163" x2="89041" y2="1163"/>
                            <a14:backgroundMark x1="91438" y1="9884" x2="91438" y2="10465"/>
                            <a14:backgroundMark x1="91096" y1="12791" x2="91096" y2="13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200400" y="137287"/>
                <a:ext cx="2781300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9676F55-78A6-4C27-BD53-1E215756C794}"/>
                  </a:ext>
                </a:extLst>
              </p:cNvPr>
              <p:cNvSpPr/>
              <p:nvPr/>
            </p:nvSpPr>
            <p:spPr>
              <a:xfrm>
                <a:off x="-3059879" y="702431"/>
                <a:ext cx="2404104" cy="866259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전투 방식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549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329125"/>
              </p:ext>
            </p:extLst>
          </p:nvPr>
        </p:nvGraphicFramePr>
        <p:xfrm>
          <a:off x="568286" y="1894630"/>
          <a:ext cx="11055427" cy="4616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722">
                  <a:extLst>
                    <a:ext uri="{9D8B030D-6E8A-4147-A177-3AD203B41FA5}">
                      <a16:colId xmlns:a16="http://schemas.microsoft.com/office/drawing/2014/main" val="3609078975"/>
                    </a:ext>
                  </a:extLst>
                </a:gridCol>
                <a:gridCol w="4610556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5462149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41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636250"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전형적인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 배경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으로 하는 그래픽 컨셉을 가짐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특이한 그래픽으로 인해 유저의 반감을 가지지 않도록 하기 위해 가장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익숙한 요소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06479"/>
                  </a:ext>
                </a:extLst>
              </a:tr>
              <a:tr h="636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웨이브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진행에 따라 주위 배경을 다르게 연출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게임진행 중 웨이브 별로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차별성을 줘 스테이지 진행 상황을 유저가 한눈에 확일 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22067"/>
                  </a:ext>
                </a:extLst>
              </a:tr>
              <a:tr h="6362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보스 웨이브에 가까워 질 수록 황폐화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되고 음산한 분위기로 연출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05136"/>
                  </a:ext>
                </a:extLst>
              </a:tr>
              <a:tr h="408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플레이 방식이 세로 화면인 점을 활용해 웹툰 형태의 만화로 스토리 연출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영상은 모바일 기기에 용량으로 인해 적합하지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96194"/>
                  </a:ext>
                </a:extLst>
              </a:tr>
              <a:tr h="803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텍스트와 이미지를 따로 연출하면 유저의 이해를 돕기에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85566"/>
                  </a:ext>
                </a:extLst>
              </a:tr>
              <a:tr h="971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컷 신으로 나눠서 연출 시 짧은 스토리를 연출하는데 오랜 시간이 걸림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반면 </a:t>
                      </a:r>
                      <a:r>
                        <a:rPr lang="ko-KR" altLang="en-US" sz="1400" b="1" dirty="0"/>
                        <a:t>만화의 경우 짧은 시간에 스토리를 이해</a:t>
                      </a:r>
                      <a:r>
                        <a:rPr lang="ko-KR" altLang="en-US" sz="1400" dirty="0"/>
                        <a:t>할 수 있음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3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340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727</TotalTime>
  <Words>2493</Words>
  <Application>Microsoft Office PowerPoint</Application>
  <PresentationFormat>와이드스크린</PresentationFormat>
  <Paragraphs>377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1. 다른 게임 분석</vt:lpstr>
      <vt:lpstr>1. 다른 게임 분석</vt:lpstr>
      <vt:lpstr>1. 다른 게임 분석</vt:lpstr>
      <vt:lpstr>2. 간략한 소개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4. 스토리 진행 방식</vt:lpstr>
      <vt:lpstr>4. 스토리 진행 방식</vt:lpstr>
      <vt:lpstr>4. 스토리 진행 방식</vt:lpstr>
      <vt:lpstr>4. 스토리 진행 방식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70</cp:revision>
  <dcterms:created xsi:type="dcterms:W3CDTF">2019-09-15T16:34:54Z</dcterms:created>
  <dcterms:modified xsi:type="dcterms:W3CDTF">2019-09-16T18:04:54Z</dcterms:modified>
</cp:coreProperties>
</file>